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80" r:id="rId3"/>
    <p:sldId id="381" r:id="rId4"/>
    <p:sldId id="433" r:id="rId5"/>
    <p:sldId id="440" r:id="rId6"/>
    <p:sldId id="431" r:id="rId7"/>
    <p:sldId id="438" r:id="rId8"/>
    <p:sldId id="434" r:id="rId9"/>
    <p:sldId id="441" r:id="rId10"/>
    <p:sldId id="409" r:id="rId11"/>
    <p:sldId id="418" r:id="rId12"/>
    <p:sldId id="419" r:id="rId13"/>
    <p:sldId id="421" r:id="rId14"/>
    <p:sldId id="429" r:id="rId15"/>
    <p:sldId id="444" r:id="rId16"/>
    <p:sldId id="442" r:id="rId17"/>
    <p:sldId id="443" r:id="rId18"/>
    <p:sldId id="445" r:id="rId19"/>
    <p:sldId id="292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BA5"/>
    <a:srgbClr val="060DA2"/>
    <a:srgbClr val="1B1296"/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93612" autoAdjust="0"/>
  </p:normalViewPr>
  <p:slideViewPr>
    <p:cSldViewPr snapToGrid="0">
      <p:cViewPr varScale="1">
        <p:scale>
          <a:sx n="114" d="100"/>
          <a:sy n="114" d="100"/>
        </p:scale>
        <p:origin x="1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867468-2158-4A91-8462-99370B4A3A83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9A37C4-FB32-4B8F-B67B-518AF33A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FDC03ABB-4A2D-46BB-8631-AA4F97A9AE64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2A4B-70FB-4858-A0EB-46ED21C39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22D7CEDE-206C-42F2-8DF2-744F18A2E3AA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AF99-549F-4D73-93DD-8B1A9DA69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10206545-CA60-4CB2-820E-4E6CCFC396BC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5AB2-73FD-4230-903A-27AC55F03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B11C3B4-257C-4939-B023-34789B20B5B1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368B-F7CE-4636-B10A-E03B41675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75A4F4F-6798-465B-BF3D-76910DCC392A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DE23-3598-48EA-A835-E37E24CB6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EBC58552-6C32-4FE7-9345-BBC649ECCB1C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5374-822E-479A-8EAA-7C87B3372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9AD1AD4-6352-4753-972D-70EE8D93E8AF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2EAD-F501-4247-AB8C-1445288D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4BF2648-FA93-4FB2-B93F-F6791E74B25F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D90F-7653-4E32-8A11-E6B0C36B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A39A2D7F-1713-4C64-8DCF-9390753D7AEF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EFA8-145D-4BB0-9971-C4EBDC1A8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4D30E0C5-B6CB-483D-AEE7-301E6622DE8B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9D9F-6854-407C-8059-F4AD5270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7A05A82-47CB-4FA0-9193-47D412E8E3D0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AAAA-CF52-409A-A41E-77DBF12FC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6"/>
          <p:cNvGrpSpPr>
            <a:grpSpLocks/>
          </p:cNvGrpSpPr>
          <p:nvPr userDrawn="1"/>
        </p:nvGrpSpPr>
        <p:grpSpPr bwMode="auto">
          <a:xfrm>
            <a:off x="0" y="0"/>
            <a:ext cx="12187238" cy="6858000"/>
            <a:chOff x="-1" y="-1"/>
            <a:chExt cx="12187239" cy="6858002"/>
          </a:xfrm>
        </p:grpSpPr>
        <p:pic>
          <p:nvPicPr>
            <p:cNvPr id="1031" name="Рисунок 7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" y="-1"/>
              <a:ext cx="6858001" cy="685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Рисунок 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199335" y="0"/>
              <a:ext cx="5987903" cy="685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06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3E680-880A-4889-8857-0FCABA004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k.com/skm_ru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gibddbrz66" TargetMode="External"/><Relationship Id="rId3" Type="http://schemas.openxmlformats.org/officeDocument/2006/relationships/hyperlink" Target="https://bdd-eor.edu.ru/" TargetMode="External"/><Relationship Id="rId7" Type="http://schemas.openxmlformats.org/officeDocument/2006/relationships/hyperlink" Target="https://vk.com/gibddbrz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&#1075;&#1080;&#1073;&#1076;&#1076;.&#1088;&#1092;/r/66" TargetMode="External"/><Relationship Id="rId5" Type="http://schemas.openxmlformats.org/officeDocument/2006/relationships/hyperlink" Target="http://sakla.ru/" TargetMode="External"/><Relationship Id="rId4" Type="http://schemas.openxmlformats.org/officeDocument/2006/relationships/hyperlink" Target="https://dddgazeta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33463" y="3570288"/>
            <a:ext cx="9829800" cy="30734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30BA5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030BA5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30BA5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030BA5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30BA5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030BA5"/>
                </a:solidFill>
                <a:latin typeface="Comic Sans MS" pitchFamily="66" charset="0"/>
              </a:rPr>
            </a:br>
            <a:r>
              <a:rPr lang="ru-RU" sz="3800" dirty="0" smtClean="0">
                <a:solidFill>
                  <a:srgbClr val="030BA5"/>
                </a:solidFill>
                <a:latin typeface="Comic Sans MS" pitchFamily="66" charset="0"/>
              </a:rPr>
              <a:t>Организация профилактической деятельности по безопасности дорожного движения в образовательных организациях Березовского городского округа в </a:t>
            </a:r>
            <a:br>
              <a:rPr lang="ru-RU" sz="3800" dirty="0" smtClean="0">
                <a:solidFill>
                  <a:srgbClr val="030BA5"/>
                </a:solidFill>
                <a:latin typeface="Comic Sans MS" pitchFamily="66" charset="0"/>
              </a:rPr>
            </a:br>
            <a:r>
              <a:rPr lang="ru-RU" sz="3800" dirty="0" smtClean="0">
                <a:solidFill>
                  <a:srgbClr val="030BA5"/>
                </a:solidFill>
                <a:latin typeface="Comic Sans MS" pitchFamily="66" charset="0"/>
              </a:rPr>
              <a:t>2024-2025 учебном году.</a:t>
            </a:r>
            <a:r>
              <a:rPr lang="ru-RU" sz="3600" dirty="0" smtClean="0">
                <a:solidFill>
                  <a:srgbClr val="030BA5"/>
                </a:solidFill>
                <a:latin typeface="Segoe Print" pitchFamily="2" charset="0"/>
              </a:rPr>
              <a:t/>
            </a:r>
            <a:br>
              <a:rPr lang="ru-RU" sz="3600" dirty="0" smtClean="0">
                <a:solidFill>
                  <a:srgbClr val="030BA5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30BA5"/>
                </a:solidFill>
                <a:latin typeface="Segoe Print" pitchFamily="2" charset="0"/>
              </a:rPr>
              <a:t/>
            </a:r>
            <a:br>
              <a:rPr lang="ru-RU" sz="3600" dirty="0" smtClean="0">
                <a:solidFill>
                  <a:srgbClr val="030BA5"/>
                </a:solidFill>
                <a:latin typeface="Segoe Print" pitchFamily="2" charset="0"/>
              </a:rPr>
            </a:br>
            <a:r>
              <a:rPr lang="ru-RU" sz="2400" b="1" dirty="0" smtClean="0">
                <a:latin typeface="Arial" charset="0"/>
              </a:rPr>
              <a:t>2024 год</a:t>
            </a:r>
            <a:endParaRPr lang="ru-RU" sz="2400" b="1" dirty="0" smtClean="0">
              <a:latin typeface="Arial" charset="0"/>
            </a:endParaRP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191802" y="2887038"/>
            <a:ext cx="9976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mtClean="0"/>
              <a:t> </a:t>
            </a:r>
            <a:r>
              <a:rPr lang="ru-RU" sz="2200" b="1" smtClean="0"/>
              <a:t>ГОСАВТОИНСПЕКЦИЯ ОМВД РОССИИ «БЕРЕЗОВСКИЙ»</a:t>
            </a:r>
            <a:endParaRPr lang="ru-RU" sz="2200" b="1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4950"/>
            <a:ext cx="2565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2100"/>
            <a:ext cx="107315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Акции «Письмо водителю», «Шагающий автобус»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2588" y="292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61.userapi.com/impg/00AVMdnHinv5lw-I5c6chMOHouOlcRf6DKXfNw/wd2Jgzxm00Q.jpg?size=1080x984&amp;quality=95&amp;sign=dad9b20283953a97d5caf83bea50a97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" y="1762429"/>
            <a:ext cx="5131319" cy="46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7.userapi.com/impg/FZYP5S5EYvMdx5yALYFyIA1FrfthB9VDx5KpvA/J1q66B6AWiA.jpg?size=2560x1920&amp;quality=95&amp;sign=f70e6eb830dc2646df762a715dd1d65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67" y="1774825"/>
            <a:ext cx="6034218" cy="45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100" y="266700"/>
            <a:ext cx="100965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Маршрут «Дом-Школа-Дом»  1 - 4 классы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8625" y="3048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AutoShape 5" descr="https://sun9-68.userapi.com/c851216/v851216160/1cd62f/qV3aBUG8r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alibri" pitchFamily="34" charset="0"/>
            </a:endParaRPr>
          </a:p>
        </p:txBody>
      </p:sp>
      <p:pic>
        <p:nvPicPr>
          <p:cNvPr id="35846" name="Picture 2" descr="C:\Users\user\Desktop\Фото на семинар\маршру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75" y="1844675"/>
            <a:ext cx="335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sun9-15.userapi.com/impg/w45YplYRWmOWiQ3Vj6LS3Qm2lq58mFna23mc2Q/6IrWQhH8HK4.jpg?size=2560x1920&amp;quality=95&amp;sign=0ef99584b19715c711728620f378fda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4" y="1065404"/>
            <a:ext cx="7124638" cy="53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" y="241300"/>
            <a:ext cx="10185400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Мастер-классы по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изготовлению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световозвращающих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элементов.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165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sun3-21.userapi.com/impg/0F22xi5ooEKzLN87Cb784lDaOZrGwplZ1o5HKQ/6AAM5m8N7Zg.jpg?size=1600x1582&amp;quality=95&amp;sign=9ecb8c2319e87c010a1534a76c68bf2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6" y="1191400"/>
            <a:ext cx="5333829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18.userapi.com/impg/p0-hUF8HhRYwsFP7TBmc3r28GqFRqwjh6JfCcA/dEyqjkPs5Bw.jpg?size=2560x1920&amp;quality=95&amp;sign=6c77c292cca6065f09f77da900fa6d9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81" y="2097248"/>
            <a:ext cx="5715754" cy="42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400" y="177800"/>
            <a:ext cx="10109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 агитбригад ЮИД в ОО.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165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s://sun9-50.userapi.com/impg/psyGBLxvVkBW8eu6stAuKOC2RxcuG-_26i577Q/4ZNXhRMKJSs.jpg?size=1080x816&amp;quality=95&amp;sign=c0651c973e1a60c838c8fe804d5d305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50" y="1621767"/>
            <a:ext cx="6667713" cy="50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13.userapi.com/impg/wra-hXruaJQl-3dLpSwcVZ7naEW7psHEWfX0xw/VH9HmGZDvJg.jpg?size=1600x1200&amp;quality=96&amp;sign=f45b58b3386817ed08d182a494fc3f7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8" y="1107416"/>
            <a:ext cx="5670428" cy="42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400" y="177800"/>
            <a:ext cx="10287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Инновационные методы работы с детьми по формированию навыков безопасного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поведения на дороге.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165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838" y="2068513"/>
            <a:ext cx="10288587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Тренинги, практикумы, проекты, форумы.</a:t>
            </a:r>
          </a:p>
          <a:p>
            <a:pPr marL="514350" indent="-514350">
              <a:buFontTx/>
              <a:buAutoNum type="arabicPeriod"/>
            </a:pP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Конкурсы видеороликов по </a:t>
            </a:r>
            <a:r>
              <a:rPr lang="ru-RU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БДД.</a:t>
            </a:r>
            <a:endParaRPr lang="ru-RU" dirty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Мастер-классы по изготовлению СВЭ.</a:t>
            </a:r>
          </a:p>
          <a:p>
            <a:pPr marL="514350" indent="-514350">
              <a:buFontTx/>
              <a:buAutoNum type="arabicPeriod"/>
            </a:pPr>
            <a:r>
              <a:rPr lang="ru-RU" dirty="0" err="1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БДД.</a:t>
            </a:r>
          </a:p>
          <a:p>
            <a:pPr marL="514350" indent="-514350">
              <a:buFontTx/>
              <a:buAutoNum type="arabicPeriod"/>
            </a:pPr>
            <a:r>
              <a:rPr lang="ru-RU" dirty="0" err="1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Квесты</a:t>
            </a: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ПДД.</a:t>
            </a:r>
          </a:p>
          <a:p>
            <a:pPr marL="514350" indent="-514350">
              <a:buFontTx/>
              <a:buAutoNum type="arabicPeriod"/>
            </a:pPr>
            <a:r>
              <a:rPr lang="ru-RU" dirty="0" err="1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Краш</a:t>
            </a: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-курсы по БДД.</a:t>
            </a:r>
          </a:p>
          <a:p>
            <a:pPr marL="514350" indent="-514350">
              <a:buFontTx/>
              <a:buAutoNum type="arabicPeriod"/>
            </a:pP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Робототехника, конструирование.</a:t>
            </a:r>
          </a:p>
          <a:p>
            <a:pPr marL="514350" indent="-514350">
              <a:buFontTx/>
              <a:buAutoNum type="arabicPeriod"/>
            </a:pPr>
            <a:r>
              <a:rPr lang="ru-RU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социальных сетей, </a:t>
            </a:r>
            <a:r>
              <a:rPr lang="ru-RU" dirty="0" err="1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блоггерств</a:t>
            </a:r>
            <a:r>
              <a:rPr lang="ru-RU" dirty="0" err="1">
                <a:solidFill>
                  <a:srgbClr val="030B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rgbClr val="030B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FontTx/>
              <a:buAutoNum type="arabicPeriod"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400" y="177800"/>
            <a:ext cx="10287000" cy="3936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профилактике ДДТТ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рекомендовано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освещать: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 </a:t>
            </a:r>
            <a:r>
              <a:rPr lang="ru-RU" sz="2800" dirty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страницах официальных сайтов ОО в </a:t>
            </a:r>
            <a:r>
              <a:rPr lang="ru-RU" sz="28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 </a:t>
            </a:r>
            <a:r>
              <a:rPr lang="ru-RU" sz="2800" dirty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«Дорожная безопасность».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 </a:t>
            </a:r>
            <a:r>
              <a:rPr lang="ru-RU" sz="2800" dirty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сетях во «В </a:t>
            </a:r>
            <a:r>
              <a:rPr lang="ru-RU" sz="28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контакте».</a:t>
            </a:r>
            <a:endParaRPr lang="ru-RU" sz="2800" dirty="0">
              <a:solidFill>
                <a:srgbClr val="030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 </a:t>
            </a:r>
            <a:r>
              <a:rPr lang="ru-RU" sz="2800" dirty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интернет -ресурсах. 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165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63" y="3330429"/>
            <a:ext cx="5987875" cy="33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400" y="177800"/>
            <a:ext cx="10287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Движение ЮИД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165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5" y="939260"/>
            <a:ext cx="5586802" cy="5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8299" y="165100"/>
            <a:ext cx="84504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Юные инспекторы 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вошли в </a:t>
            </a:r>
          </a:p>
          <a:p>
            <a:r>
              <a:rPr lang="ru-RU" sz="30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Российское движение школьников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Движение первых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8788" y="165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3298" y="1811228"/>
            <a:ext cx="10018323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/>
              <a:t>История ЮИД</a:t>
            </a:r>
          </a:p>
          <a:p>
            <a:pPr fontAlgn="t"/>
            <a:r>
              <a:rPr lang="ru-RU" sz="2400" dirty="0"/>
              <a:t>Официальным днем рождения движения юных инспекторов принято считать 6 марта </a:t>
            </a:r>
            <a:r>
              <a:rPr lang="ru-RU" sz="2400" dirty="0" smtClean="0"/>
              <a:t>1973г. по </a:t>
            </a:r>
            <a:r>
              <a:rPr lang="ru-RU" sz="2400" dirty="0"/>
              <a:t>инициативе начальника главного управления ГАИ МВД СССР В.В. Лукьянова и госавтоинспектора ГУГАИ МВД СССР Л.Н. Овчаренко с целью формирования у детей и подростков навыков безопасного поведения на дороге и активной пропаганды правил дорожного движения среди детей. </a:t>
            </a:r>
          </a:p>
          <a:p>
            <a:pPr fontAlgn="t"/>
            <a:endParaRPr lang="ru-RU" sz="2600" dirty="0" smtClean="0"/>
          </a:p>
          <a:p>
            <a:pPr fontAlgn="t"/>
            <a:r>
              <a:rPr lang="ru-RU" sz="2400" dirty="0" smtClean="0"/>
              <a:t>Участниками </a:t>
            </a:r>
            <a:r>
              <a:rPr lang="ru-RU" sz="2400" dirty="0"/>
              <a:t>отрядов ЮИД могут быть обучающиеся в возрасте от 8 до 18 лет, изъявившие желание вести активную работу по пропаганде Правил дорожного движения и предупреждению дорожно-транспортного травматизма</a:t>
            </a:r>
            <a:r>
              <a:rPr lang="ru-RU" sz="2400" dirty="0" smtClean="0"/>
              <a:t>. Обязательным отличием считается форма ЮИД.</a:t>
            </a:r>
            <a:endParaRPr lang="ru-RU" sz="2400" dirty="0"/>
          </a:p>
          <a:p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8602"/>
            <a:ext cx="2010794" cy="2011704"/>
          </a:xfrm>
          <a:prstGeom prst="rect">
            <a:avLst/>
          </a:prstGeom>
        </p:spPr>
      </p:pic>
      <p:pic>
        <p:nvPicPr>
          <p:cNvPr id="11266" name="Picture 2" descr="https://xn--d1ahba2alia5i.xn--p1ai/wp-content/uploads/page/2020-08-02-593/de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99" y="1238472"/>
            <a:ext cx="2312901" cy="38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9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455" y="318641"/>
            <a:ext cx="10287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Полезные сайты для организации работы по профилактике ДДТТ в ОО: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165100"/>
            <a:ext cx="140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171" y="1549400"/>
            <a:ext cx="102916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dirty="0" err="1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юидроссии.рф</a:t>
            </a:r>
            <a:endParaRPr lang="ru-RU" dirty="0" smtClean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Дорога без опасности: </a:t>
            </a:r>
            <a:r>
              <a:rPr lang="en-US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https://bdd-eor.edu.ru</a:t>
            </a:r>
            <a:r>
              <a:rPr lang="en-US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dirty="0" smtClean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Добрая дорога детства: </a:t>
            </a:r>
            <a:r>
              <a:rPr lang="en-US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https://dddgazeta.ru</a:t>
            </a:r>
            <a:r>
              <a:rPr lang="en-US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ru-RU" dirty="0" smtClean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Сакла</a:t>
            </a:r>
            <a:r>
              <a:rPr lang="ru-RU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http://sakla.ru</a:t>
            </a:r>
            <a:r>
              <a:rPr lang="en-US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ru-RU" dirty="0" smtClean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Госавтоинспекция Свердловской области: </a:t>
            </a:r>
            <a:r>
              <a:rPr lang="en-US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https://xn--90adear.xn--</a:t>
            </a:r>
            <a:r>
              <a:rPr lang="en-US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p1ai/r/66</a:t>
            </a:r>
            <a:endParaRPr lang="ru-RU" dirty="0" smtClean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Социальные сети Госавтоинспекции г. Березовского: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dirty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dirty="0" smtClean="0">
                <a:solidFill>
                  <a:srgbClr val="060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vk.com/gibddbrz66</a:t>
            </a:r>
            <a:endParaRPr lang="ru-RU" dirty="0" smtClean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u="sng" dirty="0" smtClean="0">
                <a:hlinkClick r:id="rId8"/>
              </a:rPr>
              <a:t>https</a:t>
            </a:r>
            <a:r>
              <a:rPr lang="en-US" u="sng" dirty="0">
                <a:hlinkClick r:id="rId8"/>
              </a:rPr>
              <a:t>://</a:t>
            </a:r>
            <a:r>
              <a:rPr lang="en-US" u="sng" dirty="0" smtClean="0">
                <a:hlinkClick r:id="rId8"/>
              </a:rPr>
              <a:t>t.me/gibddbrz66</a:t>
            </a:r>
            <a:endParaRPr lang="ru-RU" dirty="0" smtClean="0">
              <a:solidFill>
                <a:srgbClr val="060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6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2"/>
          <p:cNvSpPr txBox="1">
            <a:spLocks noChangeArrowheads="1"/>
          </p:cNvSpPr>
          <p:nvPr/>
        </p:nvSpPr>
        <p:spPr bwMode="auto">
          <a:xfrm>
            <a:off x="2886075" y="3154363"/>
            <a:ext cx="6419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7200">
                <a:solidFill>
                  <a:srgbClr val="002060"/>
                </a:solidFill>
                <a:latin typeface="Segoe Print" pitchFamily="2" charset="0"/>
              </a:rPr>
              <a:t>СПАСИБО!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59" y="2170725"/>
            <a:ext cx="10983912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месяцев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на территории Березовского зарегистрировано </a:t>
            </a:r>
            <a:r>
              <a:rPr lang="ru-RU" dirty="0" smtClean="0"/>
              <a:t>4 </a:t>
            </a:r>
            <a:r>
              <a:rPr lang="ru-RU" dirty="0"/>
              <a:t>дорожно-транспортных происшествия с участием несовершеннолетних в возрасте до 16 лет (АППГ - 9, - 55,5%), к которых пострадали 4 ребенка (АППГ – 10, - 60%), из них 3 ребенка-пассажиры, один пешеход.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2905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3161" y="495806"/>
            <a:ext cx="10983913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400" dirty="0" smtClean="0"/>
              <a:t>По </a:t>
            </a:r>
            <a:r>
              <a:rPr lang="ru-RU" sz="3400" dirty="0"/>
              <a:t>гендерным признакам пострадавшие в </a:t>
            </a:r>
            <a:endParaRPr lang="ru-RU" sz="3400" dirty="0" smtClean="0"/>
          </a:p>
          <a:p>
            <a:r>
              <a:rPr lang="ru-RU" sz="3400" dirty="0" smtClean="0"/>
              <a:t>ДТП </a:t>
            </a:r>
            <a:r>
              <a:rPr lang="ru-RU" sz="3400" dirty="0"/>
              <a:t>дети распределились следующим </a:t>
            </a:r>
            <a:r>
              <a:rPr lang="ru-RU" sz="3400" dirty="0" smtClean="0"/>
              <a:t>образом</a:t>
            </a:r>
            <a:r>
              <a:rPr lang="ru-RU" sz="3400" dirty="0"/>
              <a:t>: мальчики 2 (АППГ – 5), девочки 2 (АППГ - 3).</a:t>
            </a:r>
          </a:p>
          <a:p>
            <a:endParaRPr lang="ru-RU" sz="3600" dirty="0"/>
          </a:p>
        </p:txBody>
      </p:sp>
      <p:pic>
        <p:nvPicPr>
          <p:cNvPr id="1843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09550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08087" y="2250900"/>
            <a:ext cx="10983913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Чаще всего дети попадают в ДТП в следующий период времени: </a:t>
            </a:r>
            <a:r>
              <a:rPr lang="ru-RU" sz="3400" dirty="0" smtClean="0"/>
              <a:t>в </a:t>
            </a:r>
            <a:r>
              <a:rPr lang="ru-RU" sz="3400" dirty="0"/>
              <a:t>период с 06:00 до 07:00 - 1 ДТП, с 12:00 до 13:00 – 1 ДТП, с 16:00 до 17:00 – 1 ДТП, с 19:00 до 20:00 – 1 ДТП.	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174" y="4807600"/>
            <a:ext cx="11578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собственной неосторожности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произошло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ДТП,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ребенок выбежал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дорогу из-за стоящего транспортного средства.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>
          <a:xfrm>
            <a:off x="204306" y="134813"/>
            <a:ext cx="9737725" cy="115728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Arial" charset="0"/>
              </a:rPr>
              <a:t>Организация профилактической работы в</a:t>
            </a:r>
            <a:br>
              <a:rPr lang="ru-RU" sz="3200" b="1" dirty="0" smtClean="0">
                <a:latin typeface="Arial" charset="0"/>
              </a:rPr>
            </a:br>
            <a:r>
              <a:rPr lang="ru-RU" sz="3200" b="1" dirty="0" smtClean="0">
                <a:latin typeface="Arial" charset="0"/>
              </a:rPr>
              <a:t>ОО по безопасности дорожного движения.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390418" y="1292100"/>
            <a:ext cx="10953768" cy="5565899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План работы по БДД на учебный год.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Приказ о назначении ответственного по БДД.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600" dirty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план с Госавтоинспекцией. 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Паспорт дорожной безопасности. Визуализированный паспорт ДБ.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dirty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Отряд ЮИД. </a:t>
            </a: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Положение, план работы, руководитель</a:t>
            </a:r>
            <a:r>
              <a:rPr lang="ru-RU" sz="2600" dirty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командир, </a:t>
            </a: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состав.</a:t>
            </a:r>
            <a:endParaRPr lang="ru-RU" sz="2600" dirty="0">
              <a:solidFill>
                <a:srgbClr val="060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600" dirty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Родительский патруль. Положение, план работы, </a:t>
            </a: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дежурств, состав.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Уголок по БДД. </a:t>
            </a:r>
            <a:endParaRPr lang="en-US" sz="2600" dirty="0" smtClean="0">
              <a:solidFill>
                <a:srgbClr val="060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Разметка учебно-тренировочного перекрестка.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Кабинет по БДД «Светофор», наполнение кабинета.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600" dirty="0" err="1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Автогородок</a:t>
            </a:r>
            <a:r>
              <a:rPr lang="ru-RU" sz="2600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600" b="1" dirty="0" smtClean="0">
                <a:solidFill>
                  <a:srgbClr val="060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554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0650" y="2524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>
          <a:xfrm>
            <a:off x="204306" y="134813"/>
            <a:ext cx="9737725" cy="1157288"/>
          </a:xfrm>
        </p:spPr>
        <p:txBody>
          <a:bodyPr/>
          <a:lstStyle/>
          <a:p>
            <a:pPr algn="ctr"/>
            <a:r>
              <a:rPr lang="ru-RU" sz="3000" b="1" dirty="0" smtClean="0">
                <a:latin typeface="Arial" charset="0"/>
              </a:rPr>
              <a:t>Расположение визуализированного паспорта дорожной безопасности в ОО.</a:t>
            </a:r>
          </a:p>
        </p:txBody>
      </p:sp>
      <p:pic>
        <p:nvPicPr>
          <p:cNvPr id="6554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0650" y="2524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un9-38.userapi.com/impg/MJPgpBOxcxGGooJ2M9YhIzy_EHoCrCTZERcmsw/2oL42v2Fbe0.jpg?size=1600x1200&amp;quality=95&amp;sign=a4b8746855f8b2c968b30120b244689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92" y="1401158"/>
            <a:ext cx="6937028" cy="52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5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5" y="1163782"/>
            <a:ext cx="10089630" cy="47671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charset="0"/>
              </a:rPr>
              <a:t/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/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/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/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>Профилактические мероприятия в ОО по БДД с детьми:</a:t>
            </a:r>
            <a:br>
              <a:rPr lang="ru-RU" sz="3600" b="1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Классные часы, пятиминутки, беседы, тестирования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Внеклассная работа: игры, викторины, конкурсы, 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экскурсии, посвящение в пешеходы, 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просмотр видеороликов.</a:t>
            </a: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Работа с родителями: родительские собрания, 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родительские патрули</a:t>
            </a: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Рейды с ЮИД вблизи 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соблюдению ПДД детьми и родителями.</a:t>
            </a: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Акции по ПДД с участниками </a:t>
            </a:r>
            <a:r>
              <a:rPr lang="ru-RU" sz="3100" dirty="0" smtClean="0">
                <a:solidFill>
                  <a:srgbClr val="060D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движения</a:t>
            </a:r>
            <a:r>
              <a:rPr lang="ru-RU" sz="31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1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«Шагающий автобус», «Письмо водителю», «ПДД на асфальте», «Засветись», «Соблюдай ПДД», «Юный велосипедист», «Двигайся по правилам» и др. </a:t>
            </a:r>
            <a:br>
              <a:rPr lang="ru-RU" sz="31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30BA5"/>
                </a:solidFill>
              </a:rPr>
              <a:t/>
            </a:r>
            <a:br>
              <a:rPr lang="ru-RU" sz="3600" b="1" dirty="0" smtClean="0">
                <a:solidFill>
                  <a:srgbClr val="030BA5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325" y="1889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325" y="1889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325" y="1889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325" y="1889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472" y="327818"/>
            <a:ext cx="10515600" cy="1325563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Посвящение в пешеходы, ПДД на асфальте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sun9-19.userapi.com/impg/TwGyEBVDG0UThnQRZeFPToA7SL--zaBubcinBQ/w7w0VOf9N1E.jpg?size=2560x1920&amp;quality=95&amp;sign=287532d0f3e0e661e95037709c27483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1" y="1963023"/>
            <a:ext cx="5141433" cy="3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.userapi.com/impg/4Zg--1UD_m_n724KicX2dujForJH4Wuh1mlLbQ/kEzdsFr7qZI.jpg?size=2560x1920&amp;quality=95&amp;sign=88c45cfaeb778f143a0b4f012c47a43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30" y="2245291"/>
            <a:ext cx="5198853" cy="38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1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315884" y="640080"/>
            <a:ext cx="10566429" cy="1110933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Ежегодные мероприятия по профилактике ДДТТ совместно с Госавтоинспекцией 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315884" y="1529520"/>
            <a:ext cx="10636746" cy="53284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«Внимание 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дети!» 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сентябрь, май.</a:t>
            </a:r>
            <a:endParaRPr lang="en-US" dirty="0" smtClean="0">
              <a:solidFill>
                <a:srgbClr val="030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безопасности ДД – сентябрь.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«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Внимание, каникулы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октябрь, март.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«Горка» - 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декабря по март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030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Рождественские каникулы – </a:t>
            </a: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январь.</a:t>
            </a:r>
            <a:endParaRPr lang="ru-RU" dirty="0" smtClean="0">
              <a:solidFill>
                <a:srgbClr val="030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Конкурс агитбригад ЮИД – март-апрель.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Соревнования «Безопасное колесо» – май.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«У светофора нет каникул» – июнь-август.</a:t>
            </a:r>
          </a:p>
          <a:p>
            <a:pPr>
              <a:buNone/>
            </a:pPr>
            <a:r>
              <a:rPr lang="ru-RU" dirty="0" smtClean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dirty="0">
                <a:solidFill>
                  <a:srgbClr val="030B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Акции, приуроченные к социально-значимым датам (день защиты детей, день водителя, день матери, день памяти жертв ДТП и др. ).</a:t>
            </a:r>
          </a:p>
          <a:p>
            <a:pPr>
              <a:buFont typeface="Arial" charset="0"/>
              <a:buNone/>
            </a:pPr>
            <a:endParaRPr lang="ru-RU" sz="3200" dirty="0" smtClean="0">
              <a:solidFill>
                <a:srgbClr val="030B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0650" y="2524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315884" y="640080"/>
            <a:ext cx="10566429" cy="1110933"/>
          </a:xfrm>
        </p:spPr>
        <p:txBody>
          <a:bodyPr/>
          <a:lstStyle/>
          <a:p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и областные </a:t>
            </a:r>
            <a:b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соревнования «Безопасное </a:t>
            </a: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колесо»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6656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0650" y="252413"/>
            <a:ext cx="1616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un9-59.userapi.com/impg/cRJYJtzSBwnqE4HeKwRwVz1A2EQE_Iz3wkPd3w/cXIDGzckvl0.jpg?size=2560x1920&amp;quality=95&amp;sign=cccc4ee7f32e40c4829cd972653f38f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1683903"/>
            <a:ext cx="5957421" cy="44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0.userapi.com/impg/P0tph13GPqsXl7JRIzIPVfBTSmzqARqzmHdK8w/4rq1ovTYxSo.jpg?size=2560x1920&amp;quality=95&amp;sign=bf1e035b4eb4e20c5438d31c052aa5e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30" y="2243455"/>
            <a:ext cx="5313695" cy="39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7660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18199</TotalTime>
  <Words>614</Words>
  <Application>Microsoft Office PowerPoint</Application>
  <PresentationFormat>Широкоэкранный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Segoe Print</vt:lpstr>
      <vt:lpstr>1_Тема Office</vt:lpstr>
      <vt:lpstr>   Организация профилактической деятельности по безопасности дорожного движения в образовательных организациях Березовского городского округа в  2024-2025 учебном году.  2024 год</vt:lpstr>
      <vt:lpstr>Презентация PowerPoint</vt:lpstr>
      <vt:lpstr>Презентация PowerPoint</vt:lpstr>
      <vt:lpstr>Организация профилактической работы в ОО по безопасности дорожного движения.</vt:lpstr>
      <vt:lpstr>Расположение визуализированного паспорта дорожной безопасности в ОО.</vt:lpstr>
      <vt:lpstr>    Профилактические мероприятия в ОО по БДД с детьми:  1. Классные часы, пятиминутки, беседы, тестирования. 2. Внеклассная работа: игры, викторины, конкурсы, экскурсии, посвящение в пешеходы, просмотр видеороликов. 3. Работа с родителями: родительские собрания, родительские патрули. 4. Рейды с ЮИД вблизи ОО по соблюдению ПДД детьми и родителями. 5. Акции по ПДД с участниками движения: - «Шагающий автобус», «Письмо водителю», «ПДД на асфальте», «Засветись», «Соблюдай ПДД», «Юный велосипедист», «Двигайся по правилам» и др.       </vt:lpstr>
      <vt:lpstr>Посвящение в пешеходы, ПДД на асфальте</vt:lpstr>
      <vt:lpstr>Ежегодные мероприятия по профилактике ДДТТ совместно с Госавтоинспекцией : </vt:lpstr>
      <vt:lpstr>Муниципальные и областные  соревнования «Безопасное колесо»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Чебыкины</cp:lastModifiedBy>
  <cp:revision>257</cp:revision>
  <dcterms:created xsi:type="dcterms:W3CDTF">2016-09-23T06:53:26Z</dcterms:created>
  <dcterms:modified xsi:type="dcterms:W3CDTF">2024-08-27T18:21:10Z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