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7" r:id="rId10"/>
    <p:sldId id="268" r:id="rId11"/>
    <p:sldId id="269" r:id="rId12"/>
    <p:sldId id="265" r:id="rId13"/>
  </p:sldIdLst>
  <p:sldSz cx="9144000" cy="6858000" type="screen4x3"/>
  <p:notesSz cx="6669088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A688FAC-47E0-4DC9-9585-FCB3CACBC6AB}">
          <p14:sldIdLst>
            <p14:sldId id="256"/>
            <p14:sldId id="257"/>
            <p14:sldId id="258"/>
            <p14:sldId id="259"/>
            <p14:sldId id="260"/>
            <p14:sldId id="262"/>
            <p14:sldId id="263"/>
            <p14:sldId id="264"/>
            <p14:sldId id="267"/>
            <p14:sldId id="268"/>
            <p14:sldId id="269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59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ECFFD-E03E-4BF8-83DD-90D23BF0754A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1044"/>
            <a:ext cx="2889938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21044"/>
            <a:ext cx="2889938" cy="49593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03B482-EF33-454A-AAD6-EDD0BCBD57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6382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3777A6C6BAE1F53DE322B8F5F08A4A447E445A383975AA47D5ED232810570B659E848FA97EADBB8EF2D2D0A8EE2929822A82E0B750A26E44A9GEE" TargetMode="External"/><Relationship Id="rId2" Type="http://schemas.openxmlformats.org/officeDocument/2006/relationships/hyperlink" Target="consultantplus://offline/ref=3777A6C6BAE1F53DE322BAEEE28A4A447E44503C387EF74DDDB42F2A1758547299CD83A87EADBE83FC8DD5BDFF712581369CE1A84CA06CA4G5E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Разработка программ адресной помощи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270992"/>
          </a:xfrm>
        </p:spPr>
        <p:txBody>
          <a:bodyPr/>
          <a:lstStyle/>
          <a:p>
            <a:r>
              <a:rPr lang="ru-RU" i="1" dirty="0" smtClean="0"/>
              <a:t>Консультация</a:t>
            </a:r>
          </a:p>
          <a:p>
            <a:r>
              <a:rPr lang="ru-RU" i="1" dirty="0" smtClean="0"/>
              <a:t>17.05.2024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90382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6950"/>
          </a:xfrm>
        </p:spPr>
        <p:txBody>
          <a:bodyPr/>
          <a:lstStyle/>
          <a:p>
            <a:r>
              <a:rPr lang="ru-RU" dirty="0" smtClean="0"/>
              <a:t>Этапы реализации программы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0556042"/>
              </p:ext>
            </p:extLst>
          </p:nvPr>
        </p:nvGraphicFramePr>
        <p:xfrm>
          <a:off x="323526" y="1196752"/>
          <a:ext cx="8496945" cy="46085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3333"/>
                <a:gridCol w="1575539"/>
                <a:gridCol w="1065104"/>
                <a:gridCol w="1817931"/>
                <a:gridCol w="1495038"/>
              </a:tblGrid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Этапы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Содержание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Сроки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Ответственные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Отметка о выполнении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Диагностика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Развивающая и коррекционная деятельность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Образовательная деятельность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Профилактическая деятельность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Консультирование и просвещение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Экспертиза (оценка) реализации программы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Рекомендации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395536" y="5949280"/>
            <a:ext cx="8229600" cy="796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b="1" dirty="0" smtClean="0"/>
              <a:t>Обязательно</a:t>
            </a:r>
            <a:r>
              <a:rPr lang="ru-RU" dirty="0" smtClean="0"/>
              <a:t>: </a:t>
            </a:r>
          </a:p>
          <a:p>
            <a:pPr algn="r"/>
            <a:r>
              <a:rPr lang="ru-RU" dirty="0" smtClean="0"/>
              <a:t>ознакомление родителей (законных представителей)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347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>
                <a:latin typeface="Times New Roman"/>
                <a:ea typeface="Times New Roman"/>
              </a:rPr>
              <a:t>2. Материалы реализации всех этапов реализации </a:t>
            </a:r>
            <a:r>
              <a:rPr lang="ru-RU" dirty="0" smtClean="0">
                <a:latin typeface="Times New Roman"/>
                <a:ea typeface="Times New Roman"/>
              </a:rPr>
              <a:t>программы</a:t>
            </a:r>
            <a:r>
              <a:rPr lang="ru-RU" dirty="0">
                <a:latin typeface="Times New Roman"/>
                <a:ea typeface="Times New Roman"/>
              </a:rPr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dirty="0" smtClean="0"/>
              <a:t>- Материалы </a:t>
            </a:r>
            <a:r>
              <a:rPr lang="ru-RU" dirty="0"/>
              <a:t>результатов диагностики на всех этапах</a:t>
            </a:r>
          </a:p>
          <a:p>
            <a:pPr marL="0" lvl="0" indent="0">
              <a:buNone/>
            </a:pPr>
            <a:r>
              <a:rPr lang="ru-RU" dirty="0" smtClean="0"/>
              <a:t>- Материалы </a:t>
            </a:r>
            <a:r>
              <a:rPr lang="ru-RU" dirty="0"/>
              <a:t>реализации всех этапов реализации программы </a:t>
            </a:r>
          </a:p>
          <a:p>
            <a:pPr marL="0" lvl="0" indent="0">
              <a:buNone/>
            </a:pPr>
            <a:r>
              <a:rPr lang="ru-RU" dirty="0" smtClean="0"/>
              <a:t>- Материалы </a:t>
            </a:r>
            <a:r>
              <a:rPr lang="ru-RU" dirty="0"/>
              <a:t>оценки эффективности </a:t>
            </a:r>
            <a:r>
              <a:rPr lang="ru-RU" dirty="0" smtClean="0"/>
              <a:t>программы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025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dirty="0" smtClean="0">
                <a:latin typeface="Times New Roman"/>
                <a:ea typeface="Times New Roman"/>
              </a:rPr>
              <a:t>3. Обратная </a:t>
            </a:r>
            <a:r>
              <a:rPr lang="ru-RU" dirty="0">
                <a:latin typeface="Times New Roman"/>
                <a:ea typeface="Times New Roman"/>
              </a:rPr>
              <a:t>связь  об удовлетворенности качеством оказания адресной помощи посредством достижения основных целей и задач адресной помощи</a:t>
            </a:r>
            <a:r>
              <a:rPr lang="ru-RU" dirty="0" smtClean="0">
                <a:latin typeface="Times New Roman"/>
                <a:ea typeface="Times New Roman"/>
              </a:rPr>
              <a:t>.</a:t>
            </a:r>
            <a:br>
              <a:rPr lang="ru-RU" dirty="0" smtClean="0">
                <a:latin typeface="Times New Roman"/>
                <a:ea typeface="Times New Roman"/>
              </a:rPr>
            </a:br>
            <a:endParaRPr lang="ru-RU" sz="2800" dirty="0">
              <a:latin typeface="Times New Roman"/>
              <a:ea typeface="Times New Roman"/>
            </a:endParaRPr>
          </a:p>
          <a:p>
            <a:pPr marL="0" lvl="0" indent="0">
              <a:buNone/>
            </a:pPr>
            <a:r>
              <a:rPr lang="ru-RU" dirty="0" smtClean="0">
                <a:latin typeface="Times New Roman"/>
                <a:ea typeface="Times New Roman"/>
              </a:rPr>
              <a:t>4. Результаты</a:t>
            </a:r>
            <a:r>
              <a:rPr lang="ru-RU" dirty="0">
                <a:latin typeface="Times New Roman"/>
                <a:ea typeface="Times New Roman"/>
              </a:rPr>
              <a:t>, подтверждающие эффективность реализации программы</a:t>
            </a:r>
            <a:r>
              <a:rPr lang="ru-RU" dirty="0" smtClean="0">
                <a:latin typeface="Times New Roman"/>
                <a:ea typeface="Times New Roman"/>
              </a:rPr>
              <a:t>.</a:t>
            </a:r>
            <a:endParaRPr lang="ru-RU" sz="28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637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ФЗ от 29.12.2012 № 273-ФЗ «Об образовании в РФ»  (с изм. </a:t>
            </a:r>
            <a:r>
              <a:rPr lang="ru-RU" dirty="0"/>
              <a:t>и</a:t>
            </a:r>
            <a:r>
              <a:rPr lang="ru-RU" dirty="0" smtClean="0"/>
              <a:t> доп.)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Статья 42. Психолого-педагогическая, медицинская и социальная помощь обучающимся, испытывающим трудности в освоении основных общеобразовательных программ, развитии и социальной адаптации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084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>
                <a:solidFill>
                  <a:prstClr val="black"/>
                </a:solidFill>
              </a:rPr>
              <a:t>ФЗ от 29.12.2012 № 273-ФЗ «Об образовании в РФ»  (с изм. и доп.)</a:t>
            </a:r>
            <a:br>
              <a:rPr lang="ru-RU" sz="1800" dirty="0">
                <a:solidFill>
                  <a:prstClr val="black"/>
                </a:solidFill>
              </a:rPr>
            </a:br>
            <a:r>
              <a:rPr lang="ru-RU" sz="1800" b="1" dirty="0">
                <a:solidFill>
                  <a:srgbClr val="FF0000"/>
                </a:solidFill>
              </a:rPr>
              <a:t>Статья 42. Психолого-педагогическая, медицинская и социальная помощь обучающимся, испытывающим трудности в освоении основных общеобразовательных программ, развитии и социальной адаптации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1. </a:t>
            </a:r>
            <a:r>
              <a:rPr lang="ru-RU" b="1" dirty="0"/>
              <a:t>Психолого-педагогическая, медицинская и социальная помощь оказывается детям, </a:t>
            </a:r>
            <a:r>
              <a:rPr lang="ru-RU" sz="3400" b="1" u="sng" dirty="0">
                <a:solidFill>
                  <a:srgbClr val="FF0000"/>
                </a:solidFill>
              </a:rPr>
              <a:t>испытывающим трудности в освоении основных общеобразовательных программ, развитии и социальной адаптации, </a:t>
            </a:r>
            <a:r>
              <a:rPr lang="ru-RU" b="1" dirty="0"/>
              <a:t>в том числе несовершеннолетним обучающимся, признанным в случаях и в порядке, которые предусмотрены уголовно-процессуальным законодательством, подозреваемыми, обвиняемыми или подсудимыми по уголовному делу либо являющимся потерпевшими или свидетелями преступления</a:t>
            </a:r>
            <a:r>
              <a:rPr lang="ru-RU" dirty="0"/>
              <a:t>, в центрах психолого-педагогической, медицинской и социальной помощи, создаваемых органами государственной власти субъектов Российской Федерации, а также </a:t>
            </a:r>
            <a:r>
              <a:rPr lang="ru-RU" b="1" dirty="0"/>
              <a:t>психологами, педагогами-психологами организаций, осуществляющих образовательную деятельность, в которых такие дети обучаются</a:t>
            </a:r>
            <a:r>
              <a:rPr lang="ru-RU" dirty="0"/>
              <a:t>. Органы местного самоуправления имеют право на создание центров психолого-педагогической, медицинской и социальной помощи.</a:t>
            </a:r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43371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>
                <a:solidFill>
                  <a:prstClr val="black"/>
                </a:solidFill>
              </a:rPr>
              <a:t>ФЗ от 29.12.2012 № 273-ФЗ «Об образовании в РФ»  (с изм. и доп.)</a:t>
            </a:r>
            <a:br>
              <a:rPr lang="ru-RU" sz="1800" dirty="0">
                <a:solidFill>
                  <a:prstClr val="black"/>
                </a:solidFill>
              </a:rPr>
            </a:br>
            <a:r>
              <a:rPr lang="ru-RU" sz="1800" b="1" dirty="0">
                <a:solidFill>
                  <a:srgbClr val="FF0000"/>
                </a:solidFill>
              </a:rPr>
              <a:t>Статья 42. Психолого-педагогическая, медицинская и социальная помощь обучающимся, испытывающим трудности в освоении основных общеобразовательных программ, развитии и социальной адаптации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2. Психолого-педагогическая, медицинская и социальная </a:t>
            </a:r>
            <a:r>
              <a:rPr lang="ru-RU" b="1" dirty="0"/>
              <a:t>помощь</a:t>
            </a:r>
            <a:r>
              <a:rPr lang="ru-RU" dirty="0"/>
              <a:t> включает в себя:</a:t>
            </a:r>
          </a:p>
          <a:p>
            <a:pPr marL="0" indent="0">
              <a:buNone/>
            </a:pPr>
            <a:r>
              <a:rPr lang="ru-RU" dirty="0" smtClean="0"/>
              <a:t>	1</a:t>
            </a:r>
            <a:r>
              <a:rPr lang="ru-RU" dirty="0"/>
              <a:t>) психолого-педагогическое </a:t>
            </a:r>
            <a:r>
              <a:rPr lang="ru-RU" b="1" dirty="0"/>
              <a:t>консультирование</a:t>
            </a:r>
            <a:r>
              <a:rPr lang="ru-RU" dirty="0"/>
              <a:t> обучающихся, их родителей (законных представителей) и педагогических работников;</a:t>
            </a:r>
          </a:p>
          <a:p>
            <a:pPr marL="0" indent="0">
              <a:buNone/>
            </a:pPr>
            <a:r>
              <a:rPr lang="ru-RU" dirty="0" smtClean="0"/>
              <a:t>	2</a:t>
            </a:r>
            <a:r>
              <a:rPr lang="ru-RU" dirty="0"/>
              <a:t>) </a:t>
            </a:r>
            <a:r>
              <a:rPr lang="ru-RU" b="1" dirty="0"/>
              <a:t>коррекционно-развивающие и компенсирующие занятия </a:t>
            </a:r>
            <a:r>
              <a:rPr lang="ru-RU" dirty="0"/>
              <a:t>с обучающимися, </a:t>
            </a:r>
            <a:r>
              <a:rPr lang="ru-RU" b="1" dirty="0"/>
              <a:t>логопедическую помощь </a:t>
            </a:r>
            <a:r>
              <a:rPr lang="ru-RU" dirty="0"/>
              <a:t>обучающимся;</a:t>
            </a:r>
          </a:p>
          <a:p>
            <a:pPr marL="0" indent="0">
              <a:buNone/>
            </a:pPr>
            <a:r>
              <a:rPr lang="ru-RU" dirty="0" smtClean="0"/>
              <a:t>	3</a:t>
            </a:r>
            <a:r>
              <a:rPr lang="ru-RU" dirty="0"/>
              <a:t>) комплекс </a:t>
            </a:r>
            <a:r>
              <a:rPr lang="ru-RU" b="1" dirty="0"/>
              <a:t>реабилитационных</a:t>
            </a:r>
            <a:r>
              <a:rPr lang="ru-RU" dirty="0"/>
              <a:t> и других медицинских мероприятий;</a:t>
            </a:r>
          </a:p>
          <a:p>
            <a:pPr marL="0" indent="0">
              <a:buNone/>
            </a:pPr>
            <a:r>
              <a:rPr lang="ru-RU" dirty="0" smtClean="0"/>
              <a:t>	4</a:t>
            </a:r>
            <a:r>
              <a:rPr lang="ru-RU" dirty="0"/>
              <a:t>) помощь обучающимся в </a:t>
            </a:r>
            <a:r>
              <a:rPr lang="ru-RU" b="1" dirty="0"/>
              <a:t>профориентации, </a:t>
            </a:r>
            <a:r>
              <a:rPr lang="ru-RU" dirty="0"/>
              <a:t>получении профессии </a:t>
            </a:r>
            <a:r>
              <a:rPr lang="ru-RU" b="1" dirty="0"/>
              <a:t>и социальной адаптации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76056" y="1600200"/>
            <a:ext cx="3610744" cy="4925144"/>
          </a:xfrm>
        </p:spPr>
        <p:txBody>
          <a:bodyPr>
            <a:normAutofit fontScale="62500" lnSpcReduction="20000"/>
          </a:bodyPr>
          <a:lstStyle/>
          <a:p>
            <a:endParaRPr lang="ru-RU" i="1" dirty="0" smtClean="0"/>
          </a:p>
          <a:p>
            <a:r>
              <a:rPr lang="ru-RU" i="1" dirty="0" smtClean="0"/>
              <a:t>Педагоги-психологи</a:t>
            </a:r>
            <a:r>
              <a:rPr lang="ru-RU" i="1" dirty="0" smtClean="0"/>
              <a:t>+ педагогические работники (учителя, классные </a:t>
            </a:r>
            <a:r>
              <a:rPr lang="ru-RU" i="1" dirty="0" smtClean="0"/>
              <a:t>руководители, воспитатели)</a:t>
            </a:r>
            <a:endParaRPr lang="ru-RU" i="1" dirty="0" smtClean="0"/>
          </a:p>
          <a:p>
            <a:endParaRPr lang="ru-RU" i="1" dirty="0"/>
          </a:p>
          <a:p>
            <a:r>
              <a:rPr lang="ru-RU" i="1" dirty="0" smtClean="0"/>
              <a:t>Учителя-дефектологи + </a:t>
            </a:r>
            <a:r>
              <a:rPr lang="ru-RU" i="1" dirty="0" smtClean="0"/>
              <a:t>учителя-логопеды + учителя-предметники + классные руководители +воспитатели</a:t>
            </a:r>
            <a:endParaRPr lang="ru-RU" i="1" dirty="0" smtClean="0"/>
          </a:p>
          <a:p>
            <a:endParaRPr lang="ru-RU" i="1" dirty="0"/>
          </a:p>
          <a:p>
            <a:r>
              <a:rPr lang="ru-RU" i="1" dirty="0" smtClean="0"/>
              <a:t>Медицинские работники + педагоги, реализующие </a:t>
            </a:r>
            <a:r>
              <a:rPr lang="ru-RU" i="1" dirty="0" err="1" smtClean="0"/>
              <a:t>ИПРиА</a:t>
            </a:r>
            <a:endParaRPr lang="ru-RU" i="1" dirty="0" smtClean="0"/>
          </a:p>
          <a:p>
            <a:endParaRPr lang="ru-RU" i="1" dirty="0"/>
          </a:p>
          <a:p>
            <a:r>
              <a:rPr lang="ru-RU" i="1" dirty="0" smtClean="0"/>
              <a:t>Советники по воспитанию + социальные педагоги + классные руководители + педагоги доп. Образования + ответственные за профориентацию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03545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>
                <a:solidFill>
                  <a:prstClr val="black"/>
                </a:solidFill>
              </a:rPr>
              <a:t>ФЗ от 29.12.2012 № 273-ФЗ «Об образовании в РФ»  (с изм. и доп.)</a:t>
            </a:r>
            <a:br>
              <a:rPr lang="ru-RU" sz="1800" dirty="0">
                <a:solidFill>
                  <a:prstClr val="black"/>
                </a:solidFill>
              </a:rPr>
            </a:br>
            <a:r>
              <a:rPr lang="ru-RU" sz="1800" b="1" dirty="0">
                <a:solidFill>
                  <a:srgbClr val="FF0000"/>
                </a:solidFill>
              </a:rPr>
              <a:t>Статья 42. Психолого-педагогическая, медицинская и социальная помощь обучающимся, испытывающим трудности в освоении основных общеобразовательных программ, развитии и социальной адаптации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3</a:t>
            </a:r>
            <a:r>
              <a:rPr lang="ru-RU" dirty="0"/>
              <a:t>. Психолого-педагогическая, медицинская и социальная помощь оказывается детям на основании </a:t>
            </a:r>
            <a:r>
              <a:rPr lang="ru-RU" b="1" dirty="0"/>
              <a:t>заявления или согласия в письменной форме</a:t>
            </a:r>
            <a:r>
              <a:rPr lang="ru-RU" dirty="0"/>
              <a:t> их родителей (законных представителей).</a:t>
            </a:r>
          </a:p>
          <a:p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323528" y="4365104"/>
            <a:ext cx="4042792" cy="89269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2000" i="1" dirty="0"/>
              <a:t>Форма такого заявления утверждается администрацией образовательной организации, подается оно на имя руководителя.</a:t>
            </a:r>
          </a:p>
          <a:p>
            <a:endParaRPr lang="ru-RU" dirty="0"/>
          </a:p>
        </p:txBody>
      </p:sp>
      <p:sp>
        <p:nvSpPr>
          <p:cNvPr id="9" name="Объект 6"/>
          <p:cNvSpPr txBox="1">
            <a:spLocks/>
          </p:cNvSpPr>
          <p:nvPr/>
        </p:nvSpPr>
        <p:spPr>
          <a:xfrm>
            <a:off x="4644008" y="3429000"/>
            <a:ext cx="4038600" cy="1612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10" name="Объект 4"/>
          <p:cNvSpPr txBox="1">
            <a:spLocks/>
          </p:cNvSpPr>
          <p:nvPr/>
        </p:nvSpPr>
        <p:spPr>
          <a:xfrm>
            <a:off x="4860032" y="1628800"/>
            <a:ext cx="3822576" cy="482453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_________________________________________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 (наименование ОУ)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адрес: ________________________________________,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телефон: ________________, факс: ______________,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адрес электронной почты: _______________________</a:t>
            </a:r>
          </a:p>
          <a:p>
            <a:pPr marL="800100" lvl="2" indent="0">
              <a:buFont typeface="Arial" pitchFamily="34" charset="0"/>
              <a:buNone/>
            </a:pPr>
            <a:endParaRPr lang="ru-RU" sz="2800" dirty="0" smtClean="0"/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от _____________________________________________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          (Ф.И.О. родителя  (или законного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               представителя) ребенка)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адрес: ________________________________________,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телефон: ________________, факс: ______________,</a:t>
            </a:r>
          </a:p>
          <a:p>
            <a:pPr marL="800100" lvl="2" indent="0">
              <a:buFont typeface="Arial" pitchFamily="34" charset="0"/>
              <a:buNone/>
            </a:pPr>
            <a:r>
              <a:rPr lang="ru-RU" sz="2800" dirty="0" smtClean="0"/>
              <a:t>                           адрес электронной почты: _______________________</a:t>
            </a:r>
          </a:p>
          <a:p>
            <a:pPr marL="0" indent="0">
              <a:buFont typeface="Arial" pitchFamily="34" charset="0"/>
              <a:buNone/>
            </a:pPr>
            <a:endParaRPr lang="ru-RU" dirty="0" smtClean="0"/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                             Заявление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                        об оказании ребенку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                   психолого-педагогической (или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                медицинской, социальной) помощи </a:t>
            </a:r>
            <a:endParaRPr lang="ru-RU" dirty="0" smtClean="0">
              <a:hlinkClick r:id="rId2"/>
            </a:endParaRPr>
          </a:p>
          <a:p>
            <a:pPr marL="0" indent="0">
              <a:buFont typeface="Arial" pitchFamily="34" charset="0"/>
              <a:buNone/>
            </a:pPr>
            <a:endParaRPr lang="ru-RU" dirty="0" smtClean="0"/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Я, ________________________________, паспорт: серия ____ </a:t>
            </a:r>
            <a:r>
              <a:rPr lang="en-US" dirty="0" smtClean="0"/>
              <a:t>N ___________,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выдан "___"__________ ____ г. ____________________________, зарегистрирован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по адресу: _______________________________, являюсь законным представителем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_______________________, "___"__________ ____ года рождения, обучающегося в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(Ф.И.О. ребенка)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__________________________________________, что подтверждается ____________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(наименование образовательной организации)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__________________________________________.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В связи с тем что _____________________ испытывает трудности в освоении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                    (Ф.И.О. ребенка)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основных общеобразовательных программ, развитии и социальной адаптации,   а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именно: ___________________, руководствуясь </a:t>
            </a:r>
            <a:r>
              <a:rPr lang="ru-RU" dirty="0" smtClean="0">
                <a:hlinkClick r:id="rId3"/>
              </a:rPr>
              <a:t>ч. 3 ст. 42 Федерального закона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от 29.12.2012 N 273-ФЗ "Об   образовании в   Российской Федерации",   прошу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оказать ему  психолого-педагогическую (или медицинскую, социальную)  помощь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в виде _______________________________________.</a:t>
            </a:r>
          </a:p>
          <a:p>
            <a:pPr marL="0" indent="0">
              <a:buFont typeface="Arial" pitchFamily="34" charset="0"/>
              <a:buNone/>
            </a:pPr>
            <a:endParaRPr lang="ru-RU" dirty="0" smtClean="0"/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"___"___________ ____ г.</a:t>
            </a:r>
          </a:p>
          <a:p>
            <a:pPr marL="0" indent="0">
              <a:buFont typeface="Arial" pitchFamily="34" charset="0"/>
              <a:buNone/>
            </a:pPr>
            <a:endParaRPr lang="ru-RU" dirty="0" smtClean="0"/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____________________/_________________/</a:t>
            </a:r>
          </a:p>
          <a:p>
            <a:pPr marL="0" indent="0">
              <a:buFont typeface="Arial" pitchFamily="34" charset="0"/>
              <a:buNone/>
            </a:pPr>
            <a:r>
              <a:rPr lang="ru-RU" dirty="0" smtClean="0"/>
              <a:t>          (подпись)          (Ф.И.О.)</a:t>
            </a:r>
          </a:p>
          <a:p>
            <a:pPr marL="0" indent="0">
              <a:buFont typeface="Arial" pitchFamily="34" charset="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7037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b="1" i="1" dirty="0"/>
              <a:t>Приказ Министерства образования Свердловской области от 25.06.2015 N 283-Д "Об утверждении Порядка организации психолого-педагогической, медицинской и социальной помощи обучающимся, испытывающим трудности в освоении основных общеобразовательных программ, развитии и социальной адаптации, в организациях, осуществляющих образовательную деятельность, расположенных на территории Свердловской области»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8496944" cy="499715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11…Психолого-педагогическая, медицинская и социальная помощь несовершеннолетнему </a:t>
            </a:r>
            <a:r>
              <a:rPr lang="ru-RU" b="1" dirty="0"/>
              <a:t>с 15 лет оказывается с его согласия.</a:t>
            </a:r>
          </a:p>
          <a:p>
            <a:pPr marL="0" indent="0">
              <a:buNone/>
            </a:pPr>
            <a:r>
              <a:rPr lang="ru-RU" dirty="0" smtClean="0"/>
              <a:t>12</a:t>
            </a:r>
            <a:r>
              <a:rPr lang="ru-RU" u="sng" dirty="0"/>
              <a:t>. Родители (законные представители) несовершеннолетних обучающихся, обратившиеся за психолого-педагогической и социальной помощью </a:t>
            </a:r>
            <a:r>
              <a:rPr lang="ru-RU" dirty="0"/>
              <a:t>в ППМС-центр или </a:t>
            </a:r>
            <a:r>
              <a:rPr lang="ru-RU" u="sng" dirty="0"/>
              <a:t>к специалистам образовательных организаций, имеют право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1) </a:t>
            </a:r>
            <a:r>
              <a:rPr lang="ru-RU" b="1" dirty="0"/>
              <a:t>давать согласие, отказ, либо частичное согласие на оказание несовершеннолетнему психолого-педагогической, медицинской и социальной помощи;</a:t>
            </a:r>
          </a:p>
          <a:p>
            <a:pPr marL="0" indent="0">
              <a:buNone/>
            </a:pPr>
            <a:r>
              <a:rPr lang="ru-RU" dirty="0"/>
              <a:t>2) </a:t>
            </a:r>
            <a:r>
              <a:rPr lang="ru-RU" b="1" dirty="0"/>
              <a:t>знакомиться с назначением применяемых диагностических методик</a:t>
            </a:r>
            <a:r>
              <a:rPr lang="ru-RU" dirty="0"/>
              <a:t> (для диагностики познавательной и интеллектуальной сферы, диагностики эмоционально-волевой сферы, </a:t>
            </a:r>
            <a:r>
              <a:rPr lang="ru-RU" dirty="0" err="1"/>
              <a:t>общеучебных</a:t>
            </a:r>
            <a:r>
              <a:rPr lang="ru-RU" dirty="0"/>
              <a:t> навыков, диагностики межличностных отношений и иными назначениями) и </a:t>
            </a:r>
            <a:r>
              <a:rPr lang="ru-RU" b="1" dirty="0"/>
              <a:t>основными результатами диагностики.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844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600" b="1" dirty="0" smtClean="0"/>
              <a:t> </a:t>
            </a:r>
            <a:r>
              <a:rPr lang="ru-RU" sz="1600" b="1" dirty="0"/>
              <a:t>РАСПОРЯЖЕНИЕ МИНИСТЕРСТВО ПРОСВЕЩЕНИЯ РОССИЙСКОЙ </a:t>
            </a:r>
            <a:r>
              <a:rPr lang="ru-RU" sz="1600" b="1" dirty="0" smtClean="0"/>
              <a:t>ФЕДЕРАЦИИ </a:t>
            </a:r>
            <a:br>
              <a:rPr lang="ru-RU" sz="1600" b="1" dirty="0" smtClean="0"/>
            </a:br>
            <a:r>
              <a:rPr lang="ru-RU" sz="1600" b="1" dirty="0" smtClean="0"/>
              <a:t>от </a:t>
            </a:r>
            <a:r>
              <a:rPr lang="ru-RU" sz="1600" b="1" dirty="0"/>
              <a:t>28 декабря 2020 г. N Р-193 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«ОБ </a:t>
            </a:r>
            <a:r>
              <a:rPr lang="ru-RU" sz="1600" b="1" dirty="0"/>
              <a:t>УТВЕРЖДЕНИИ МЕТОДИЧЕСКИХ РЕКОМЕНДАЦИЙ ПО СИСТЕМЕ ФУНКЦИОНИРОВАНИЯ ПСИХОЛОГИЧЕСКИХ СЛУЖБ В ОБЩЕОБРАЗОВАТЕЛЬНЫХ </a:t>
            </a:r>
            <a:r>
              <a:rPr lang="ru-RU" sz="1600" b="1" dirty="0" smtClean="0"/>
              <a:t>ОРГАНИЗАЦИЯХ»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8784976" cy="49251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ВАЖНО!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Оказание </a:t>
            </a:r>
            <a:r>
              <a:rPr lang="ru-RU" b="1" dirty="0" smtClean="0"/>
              <a:t>комплексной</a:t>
            </a:r>
            <a:r>
              <a:rPr lang="ru-RU" dirty="0" smtClean="0"/>
              <a:t> психолого-педагогической помощи несовершеннолетним обучающимся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Программа адресной помощи (поддержки) – целевая (</a:t>
            </a:r>
            <a:r>
              <a:rPr lang="ru-RU" b="1" dirty="0" smtClean="0"/>
              <a:t>персонифицированная</a:t>
            </a:r>
            <a:r>
              <a:rPr lang="ru-RU" dirty="0" smtClean="0"/>
              <a:t>) последовательность мер и / или мероприятий психологической службы в ОУ, направленная на помощь определенной целевой группы обучающихся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Оказание психолого-педагогической помощи целевым группам (модель психолого-педагогического сопровождения образовательного процесса)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212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Структура программы адресной помощи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>
          <a:xfrm>
            <a:off x="2843808" y="1844824"/>
            <a:ext cx="4038600" cy="4525963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dirty="0"/>
              <a:t>Полное наименование образовательной организации с указанием адреса, телефона, e-</a:t>
            </a:r>
            <a:r>
              <a:rPr lang="ru-RU" dirty="0" err="1"/>
              <a:t>mail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r">
              <a:buNone/>
            </a:pPr>
            <a:r>
              <a:rPr lang="ru-RU" dirty="0"/>
              <a:t>	</a:t>
            </a:r>
            <a:r>
              <a:rPr lang="ru-RU" sz="2100" dirty="0"/>
              <a:t>Рассмотрено и согласовано на заседании </a:t>
            </a:r>
            <a:endParaRPr lang="ru-RU" sz="2100" dirty="0" smtClean="0"/>
          </a:p>
          <a:p>
            <a:pPr marL="0" indent="0" algn="r">
              <a:buNone/>
            </a:pPr>
            <a:r>
              <a:rPr lang="ru-RU" sz="2100" dirty="0" smtClean="0"/>
              <a:t>Совета </a:t>
            </a:r>
            <a:r>
              <a:rPr lang="ru-RU" sz="2100" dirty="0"/>
              <a:t>профилактики или </a:t>
            </a:r>
            <a:r>
              <a:rPr lang="ru-RU" sz="2100" dirty="0" err="1"/>
              <a:t>ППк</a:t>
            </a:r>
            <a:r>
              <a:rPr lang="ru-RU" sz="2100" dirty="0"/>
              <a:t> ОО</a:t>
            </a:r>
          </a:p>
          <a:p>
            <a:pPr marL="0" indent="0" algn="r">
              <a:buNone/>
            </a:pPr>
            <a:r>
              <a:rPr lang="ru-RU" sz="2100" dirty="0"/>
              <a:t>«____»______20___г. протокол № _______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ПРОГРАММА АДРЕСНОЙ ПОМОЩИ</a:t>
            </a:r>
          </a:p>
          <a:p>
            <a:pPr marL="0" indent="0" algn="ctr">
              <a:buNone/>
            </a:pPr>
            <a:r>
              <a:rPr lang="ru-RU" dirty="0"/>
              <a:t>несовершеннолетнему _________________________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r">
              <a:buNone/>
            </a:pPr>
            <a:r>
              <a:rPr lang="ru-RU" dirty="0"/>
              <a:t>					Разработчик (-и): ФИО,</a:t>
            </a:r>
          </a:p>
          <a:p>
            <a:pPr marL="0" indent="0">
              <a:buNone/>
            </a:pPr>
            <a:r>
              <a:rPr lang="ru-RU" dirty="0"/>
              <a:t>                                                            должность, категория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г. Березовский, 20…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99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Общая информация</a:t>
            </a:r>
            <a:endParaRPr lang="ru-RU" sz="3600" dirty="0"/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7909815"/>
              </p:ext>
            </p:extLst>
          </p:nvPr>
        </p:nvGraphicFramePr>
        <p:xfrm>
          <a:off x="683568" y="1340768"/>
          <a:ext cx="7488832" cy="46973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6344"/>
                <a:gridCol w="4392488"/>
              </a:tblGrid>
              <a:tr h="7959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Наименование программы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Направление программы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Цель реализации программы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Задачи реализации программы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Целевая группа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Методическое обеспечение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Материально-техническое обеспечение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Специалисты, реализующие программы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Срок реализации программы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Ожидаемый результат реализации программы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Факторы, влияющие на достижение результата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Критерии оценки достижения ожидаемого результата</a:t>
                      </a:r>
                      <a:endParaRPr lang="ru-RU" sz="14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450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842</Words>
  <Application>Microsoft Office PowerPoint</Application>
  <PresentationFormat>Экран (4:3)</PresentationFormat>
  <Paragraphs>168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Разработка программ адресной помощи</vt:lpstr>
      <vt:lpstr>ФЗ от 29.12.2012 № 273-ФЗ «Об образовании в РФ»  (с изм. и доп.)</vt:lpstr>
      <vt:lpstr>ФЗ от 29.12.2012 № 273-ФЗ «Об образовании в РФ»  (с изм. и доп.) Статья 42. Психолого-педагогическая, медицинская и социальная помощь обучающимся, испытывающим трудности в освоении основных общеобразовательных программ, развитии и социальной адаптации</vt:lpstr>
      <vt:lpstr>ФЗ от 29.12.2012 № 273-ФЗ «Об образовании в РФ»  (с изм. и доп.) Статья 42. Психолого-педагогическая, медицинская и социальная помощь обучающимся, испытывающим трудности в освоении основных общеобразовательных программ, развитии и социальной адаптации</vt:lpstr>
      <vt:lpstr>ФЗ от 29.12.2012 № 273-ФЗ «Об образовании в РФ»  (с изм. и доп.) Статья 42. Психолого-педагогическая, медицинская и социальная помощь обучающимся, испытывающим трудности в освоении основных общеобразовательных программ, развитии и социальной адаптации</vt:lpstr>
      <vt:lpstr>Приказ Министерства образования Свердловской области от 25.06.2015 N 283-Д "Об утверждении Порядка организации психолого-педагогической, медицинской и социальной помощи обучающимся, испытывающим трудности в освоении основных общеобразовательных программ, развитии и социальной адаптации, в организациях, осуществляющих образовательную деятельность, расположенных на территории Свердловской области»</vt:lpstr>
      <vt:lpstr> РАСПОРЯЖЕНИЕ МИНИСТЕРСТВО ПРОСВЕЩЕНИЯ РОССИЙСКОЙ ФЕДЕРАЦИИ  от 28 декабря 2020 г. N Р-193  «ОБ УТВЕРЖДЕНИИ МЕТОДИЧЕСКИХ РЕКОМЕНДАЦИЙ ПО СИСТЕМЕ ФУНКЦИОНИРОВАНИЯ ПСИХОЛОГИЧЕСКИХ СЛУЖБ В ОБЩЕОБРАЗОВАТЕЛЬНЫХ ОРГАНИЗАЦИЯХ»</vt:lpstr>
      <vt:lpstr>Структура программы адресной помощи</vt:lpstr>
      <vt:lpstr>Общая информация</vt:lpstr>
      <vt:lpstr>Этапы реализации программы</vt:lpstr>
      <vt:lpstr>2. Материалы реализации всех этапов реализации программы: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программ адресной помощи</dc:title>
  <dc:creator>user906</dc:creator>
  <cp:lastModifiedBy>Черешнева ЮВ</cp:lastModifiedBy>
  <cp:revision>11</cp:revision>
  <cp:lastPrinted>2024-05-17T04:26:52Z</cp:lastPrinted>
  <dcterms:created xsi:type="dcterms:W3CDTF">2023-01-12T03:46:38Z</dcterms:created>
  <dcterms:modified xsi:type="dcterms:W3CDTF">2024-05-17T04:27:15Z</dcterms:modified>
</cp:coreProperties>
</file>