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4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669088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D942A-447C-49BE-A796-C3049D8ACC5E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F69A5-AE36-4EFA-AD42-DA1C638B81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6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Совет профилактики при управлении образования БГО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095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30 марта 2023 года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25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3068960"/>
            <a:ext cx="4114800" cy="3384376"/>
          </a:xfrm>
        </p:spPr>
        <p:txBody>
          <a:bodyPr>
            <a:noAutofit/>
          </a:bodyPr>
          <a:lstStyle/>
          <a:p>
            <a:r>
              <a:rPr lang="ru-RU" sz="2400" i="1" dirty="0" smtClean="0"/>
              <a:t>Организуется и проводится педагогом в случае, если орган опеки и попечительства передал полномочия о проведении обследования жилищно-бытовых условий (оформлен соответствующий договор) </a:t>
            </a:r>
            <a:endParaRPr lang="ru-RU" sz="2400" i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260648"/>
            <a:ext cx="4114800" cy="61786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/>
              <a:t>Порядок проведения обследования условий жизни несовершеннолетних граждан и их семей и форма акта обследования условий жизни несовершеннолетнего гражданина и его семьи </a:t>
            </a:r>
            <a:r>
              <a:rPr lang="ru-RU" sz="2400" dirty="0" smtClean="0"/>
              <a:t>утверждены приказом </a:t>
            </a:r>
            <a:r>
              <a:rPr lang="ru-RU" sz="2400" dirty="0" err="1" smtClean="0"/>
              <a:t>Минпросвещения</a:t>
            </a:r>
            <a:r>
              <a:rPr lang="ru-RU" sz="2400" dirty="0" smtClean="0"/>
              <a:t> России от 10.01.2019 № 4 «О реализации отдельных вопросов осуществления опеки и попечительства в отношении несовершеннолетних граждан»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1513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60649"/>
            <a:ext cx="8568952" cy="62646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В случае выявления фактов нарушения прав и уклонения родителей от своих обязанностей по воспитанию и защите интересов ребенка классный руководитель (педагог, учитель, воспитатель) обязан сообщить в органы опеки и попечительства по месту жительства ребенка (на основании п.1 ст.121 Семейного кодекса), а образовательная организация обязана обязаны отработать по алгоритмы выявления социально опасного положения несовершеннолетних и их семей.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71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78621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Применение мер дисциплинарного взыскания к обучающимся, мотивирующих их к здоровому образу жизни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96136" y="548680"/>
            <a:ext cx="3178696" cy="9361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Приказ Министерства образования и науки РФ от 15.03.2013 № 185</a:t>
            </a:r>
            <a:endParaRPr lang="ru-RU" i="1" dirty="0"/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>
          <a:xfrm>
            <a:off x="683568" y="2204864"/>
            <a:ext cx="6624736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Меры дисциплинарного взыскания:</a:t>
            </a:r>
          </a:p>
          <a:p>
            <a:pPr>
              <a:buFontTx/>
              <a:buChar char="-"/>
            </a:pPr>
            <a:r>
              <a:rPr lang="ru-RU" i="1" dirty="0" smtClean="0"/>
              <a:t>Замечание</a:t>
            </a:r>
          </a:p>
          <a:p>
            <a:pPr>
              <a:buFontTx/>
              <a:buChar char="-"/>
            </a:pPr>
            <a:r>
              <a:rPr lang="ru-RU" i="1" dirty="0" smtClean="0"/>
              <a:t>Выговор</a:t>
            </a:r>
          </a:p>
          <a:p>
            <a:pPr>
              <a:buFontTx/>
              <a:buChar char="-"/>
            </a:pPr>
            <a:r>
              <a:rPr lang="ru-RU" i="1" dirty="0" smtClean="0"/>
              <a:t>Отчисление из ОО (в строгом соответствии с Порядком применения мер и если обучающийся достиг возраста 15 лет)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1932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Порядок применения дисциплинарного взыскания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/>
          </a:bodyPr>
          <a:lstStyle/>
          <a:p>
            <a:r>
              <a:rPr lang="ru-RU" dirty="0"/>
              <a:t>Определение тяжести дисциплинарного проступка, </a:t>
            </a:r>
            <a:r>
              <a:rPr lang="ru-RU" dirty="0" smtClean="0"/>
              <a:t>причин, обстоятельств</a:t>
            </a:r>
            <a:r>
              <a:rPr lang="ru-RU" dirty="0"/>
              <a:t>, психофизическое и эмоциональное состояние</a:t>
            </a:r>
          </a:p>
          <a:p>
            <a:r>
              <a:rPr lang="ru-RU" dirty="0"/>
              <a:t>Письменное объяснение обучающегося</a:t>
            </a:r>
          </a:p>
          <a:p>
            <a:r>
              <a:rPr lang="ru-RU" dirty="0" smtClean="0"/>
              <a:t>Применение мер педагогического воздействия: убеждение, аргументирование, разъяснение и др. (Совет профилактики, ШСП, коллегиальный орган)</a:t>
            </a:r>
          </a:p>
          <a:p>
            <a:r>
              <a:rPr lang="ru-RU" dirty="0" smtClean="0"/>
              <a:t>Принятие решения о дисциплинарном взыскании (руководитель ОО)</a:t>
            </a:r>
          </a:p>
          <a:p>
            <a:r>
              <a:rPr lang="ru-RU" dirty="0" smtClean="0"/>
              <a:t>Принятие решения о ИПР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78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ОО должны быть: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Положение</a:t>
            </a:r>
            <a:r>
              <a:rPr lang="ru-RU" dirty="0" smtClean="0"/>
              <a:t> (</a:t>
            </a:r>
            <a:r>
              <a:rPr lang="ru-RU" b="1" dirty="0" smtClean="0"/>
              <a:t>порядок</a:t>
            </a:r>
            <a:r>
              <a:rPr lang="ru-RU" dirty="0" smtClean="0"/>
              <a:t>) о применении к обучающимся мер дисциплинарного взыскания</a:t>
            </a:r>
          </a:p>
          <a:p>
            <a:r>
              <a:rPr lang="ru-RU" dirty="0" smtClean="0"/>
              <a:t>Фиксировать в </a:t>
            </a:r>
            <a:r>
              <a:rPr lang="ru-RU" b="1" dirty="0" smtClean="0"/>
              <a:t>протоколах</a:t>
            </a:r>
            <a:r>
              <a:rPr lang="ru-RU" dirty="0" smtClean="0"/>
              <a:t> СП, ШСП дисциплинарные проступки, совершенные несовершеннолетним в образовательном процессе</a:t>
            </a:r>
          </a:p>
          <a:p>
            <a:r>
              <a:rPr lang="ru-RU" dirty="0" smtClean="0"/>
              <a:t>Принимать решение об индивидуальной профилактической работе с несовершеннолетним на конкретный период (</a:t>
            </a:r>
            <a:r>
              <a:rPr lang="ru-RU" b="1" dirty="0" smtClean="0"/>
              <a:t>приказ, программа адресной помощи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36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Дополнительные меры об усилении профилактической работы в МОО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8568952" cy="506916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Организовать мероприятия, направленные на профилактику </a:t>
            </a:r>
            <a:r>
              <a:rPr lang="ru-RU" dirty="0" err="1" smtClean="0"/>
              <a:t>антивитального</a:t>
            </a:r>
            <a:r>
              <a:rPr lang="ru-RU" dirty="0" smtClean="0"/>
              <a:t> и суицидального поведения (письмо МО и МП СО от 21.03.2023 № 02-01-82/3848 «Об исполнении пункта 6 протокола совещания межведомственной рабочей группы»)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Усилить контроль за вовлечением подростков в деструктивные группы и к участию в несанкционированных митингах: мониторинг </a:t>
            </a:r>
            <a:r>
              <a:rPr lang="ru-RU" dirty="0" err="1" smtClean="0"/>
              <a:t>соцсетей</a:t>
            </a:r>
            <a:r>
              <a:rPr lang="ru-RU" dirty="0" smtClean="0"/>
              <a:t>, родительское просвещение (письмо МО и МП СО от 07.03.2023 № 02-01-82/3071 «О направлении информации профилактической работы с участниками образовательных отношений»)</a:t>
            </a:r>
          </a:p>
        </p:txBody>
      </p:sp>
    </p:spTree>
    <p:extLst>
      <p:ext uri="{BB962C8B-B14F-4D97-AF65-F5344CB8AC3E}">
        <p14:creationId xmlns:p14="http://schemas.microsoft.com/office/powerpoint/2010/main" val="273649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332656"/>
            <a:ext cx="8640960" cy="6408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3) Актуализировать работу по разъяснению правил поведения на объектах железнодорожного транспорта и предупреждению детского травматизма; по профилактике попрошайничества, наркомании, токсикомании и алкоголизма несовершеннолетних</a:t>
            </a:r>
          </a:p>
          <a:p>
            <a:pPr marL="0" indent="0">
              <a:buNone/>
            </a:pPr>
            <a:r>
              <a:rPr lang="ru-RU" dirty="0" smtClean="0"/>
              <a:t>4) Проводить анализ </a:t>
            </a:r>
            <a:r>
              <a:rPr lang="ru-RU" dirty="0"/>
              <a:t>(не реже 1 раза в квартал) </a:t>
            </a:r>
            <a:r>
              <a:rPr lang="ru-RU" dirty="0" smtClean="0"/>
              <a:t>проведения индивидуальной профилактической работы с несовершеннолетними (протоколы СП, </a:t>
            </a:r>
            <a:r>
              <a:rPr lang="ru-RU" dirty="0" err="1" smtClean="0"/>
              <a:t>ППк</a:t>
            </a:r>
            <a:r>
              <a:rPr lang="ru-RU" dirty="0" smtClean="0"/>
              <a:t>, программы адресной помощи, приложение № 9 в АИС «Подросток») с оценкой эффективности проведенной ИПР</a:t>
            </a:r>
          </a:p>
          <a:p>
            <a:pPr marL="0" indent="0">
              <a:buNone/>
            </a:pPr>
            <a:r>
              <a:rPr lang="ru-RU" dirty="0" smtClean="0"/>
              <a:t>5) В АИС «Подросток» вносить информацию по реализации </a:t>
            </a:r>
            <a:r>
              <a:rPr lang="ru-RU" dirty="0" err="1" smtClean="0"/>
              <a:t>ИПРиА</a:t>
            </a:r>
            <a:r>
              <a:rPr lang="ru-RU" dirty="0" smtClean="0"/>
              <a:t> в соответствии с задачами, т.е. обращаем внимание на индивидуальную профилактическую работу, а не на групповые мероприятия в ОО, исключить дублирование мероприятий, корректность изложения материалов.</a:t>
            </a:r>
          </a:p>
          <a:p>
            <a:pPr marL="0" indent="0">
              <a:buNone/>
            </a:pPr>
            <a:r>
              <a:rPr lang="ru-RU" dirty="0"/>
              <a:t>6) Привлекать к ИПР субъекты </a:t>
            </a:r>
            <a:r>
              <a:rPr lang="ru-RU" dirty="0" smtClean="0"/>
              <a:t>профилактики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96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7) Мероприятия по профилактике наркомании, токсикомании и алкогольной зависимости несовершеннолетних организовывать с участием представителей ПДН, УНК ГУ МВД, учреждений здравоохранений</a:t>
            </a:r>
          </a:p>
          <a:p>
            <a:pPr marL="0" indent="0">
              <a:buNone/>
            </a:pPr>
            <a:r>
              <a:rPr lang="ru-RU" dirty="0" smtClean="0"/>
              <a:t>8)При организации мероприятий по профилактике самовольных уходов несовершеннолетних учитывать причины и условия им способствующие и руководствоваться примерным порядком взаимодействия органов и учреждений системы профилактики безнадзорности и правонарушений несовершеннолетних, а также иных организаций по вопросам осуществления профилактики самовольных уходов детей из семей и государственных организаций, содействию их розыска, а также проведению социально-реабилитационной работы с детьми (письмо Министерства образования и науки Российской Федерации от 14.04.2016 № 07-1545).</a:t>
            </a:r>
          </a:p>
          <a:p>
            <a:pPr marL="0" indent="0">
              <a:buNone/>
            </a:pPr>
            <a:r>
              <a:rPr lang="ru-RU" dirty="0" smtClean="0"/>
              <a:t>9)Вовлекать несовершеннолетних в СОП и ТЖС к мероприятиям гражданско-патриотического воспитания, формирования духовно-нравственных ценностей</a:t>
            </a:r>
          </a:p>
        </p:txBody>
      </p:sp>
    </p:spTree>
    <p:extLst>
      <p:ext uri="{BB962C8B-B14F-4D97-AF65-F5344CB8AC3E}">
        <p14:creationId xmlns:p14="http://schemas.microsoft.com/office/powerpoint/2010/main" val="355191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88640"/>
            <a:ext cx="8640960" cy="64807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10) Обеспечить информационную безопасность детей</a:t>
            </a:r>
          </a:p>
          <a:p>
            <a:pPr marL="0" indent="0">
              <a:buNone/>
            </a:pPr>
            <a:r>
              <a:rPr lang="ru-RU" dirty="0" smtClean="0"/>
              <a:t>11) Принять дополнительные меры по обеспечению в ОО обновления системы контентной фильтрации, препятствующий вовлечению несовершеннолетних в </a:t>
            </a:r>
            <a:r>
              <a:rPr lang="ru-RU" dirty="0" err="1" smtClean="0"/>
              <a:t>деструктивне</a:t>
            </a:r>
            <a:r>
              <a:rPr lang="ru-RU" dirty="0" smtClean="0"/>
              <a:t> группы и сообщества (АУЕ, </a:t>
            </a:r>
            <a:r>
              <a:rPr lang="ru-RU" dirty="0" err="1" smtClean="0"/>
              <a:t>скулшутинг</a:t>
            </a:r>
            <a:r>
              <a:rPr lang="ru-RU" dirty="0" smtClean="0"/>
              <a:t>, призывающие к членовредительству и суициду, ЧВК «РЕДЕН)</a:t>
            </a:r>
          </a:p>
          <a:p>
            <a:pPr marL="0" indent="0">
              <a:buNone/>
            </a:pPr>
            <a:r>
              <a:rPr lang="ru-RU" dirty="0" smtClean="0"/>
              <a:t>12) Организовать профилактическую работу с несовершеннолетними, систематически пропускающими учебные занятия без уважительной причины</a:t>
            </a:r>
          </a:p>
          <a:p>
            <a:pPr marL="0" indent="0">
              <a:buNone/>
            </a:pPr>
            <a:r>
              <a:rPr lang="ru-RU" dirty="0" smtClean="0"/>
              <a:t>13) Принять меры по организации досуга и занятости несовершеннолетних, состоящих на ВПУ (лето)</a:t>
            </a:r>
          </a:p>
          <a:p>
            <a:pPr marL="0" indent="0">
              <a:buNone/>
            </a:pPr>
            <a:r>
              <a:rPr lang="ru-RU" dirty="0" smtClean="0"/>
              <a:t>14) Активизировать работы с родителями по недопущению пропусков учебных занятий по неуважительной причине несовершеннолетними в СОП</a:t>
            </a:r>
          </a:p>
        </p:txBody>
      </p:sp>
    </p:spTree>
    <p:extLst>
      <p:ext uri="{BB962C8B-B14F-4D97-AF65-F5344CB8AC3E}">
        <p14:creationId xmlns:p14="http://schemas.microsoft.com/office/powerpoint/2010/main" val="316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88640"/>
            <a:ext cx="86409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15) Активизировать работу по осуществлению оперативного взаимодействия с родителями (законными представителями) несовершеннолетних, склонных к совершению самовольных уходов</a:t>
            </a:r>
          </a:p>
          <a:p>
            <a:pPr marL="0" indent="0">
              <a:buNone/>
            </a:pPr>
            <a:r>
              <a:rPr lang="ru-RU" dirty="0" smtClean="0"/>
              <a:t>16) Организовать проведение профилактической работы по формированию у лиц, прибывших с территорий Донецкой Народной Республики, Луганской Народной Республики, Запорожской и Херсонской областей, а также Украины, критического отношения к распространяемым в молодежной среде идеям радикального толка (подключать родительскую общественность, некоммерческие организации, общественные детские и молодежные объединения)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76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Алгоритм действий сотрудников МОО БГО в случае выявления несовершеннолетних с признаками психических расстройств, представляющих общественную опасность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Инструктивно-методическое письмо Министерства здравоохранения Свердловской области и Министерства образования и молодежной политики Свердловской области от 17.03.2023 № 02-01-82/3681 «О порядке взаимодействия образовательных организаций и организаций социального обслуживания, расположенных на территории Свердловской области, с ГАУЗ СО «СОКПБ» в случае выявления несовершеннолетних с признаками психических расстройств, представляющих общественную опасность»</a:t>
            </a:r>
          </a:p>
          <a:p>
            <a:r>
              <a:rPr lang="ru-RU" dirty="0" smtClean="0"/>
              <a:t>Приказ управления образования от 21.03.2023 № 94 «Об утверждении алгоритма действий сотрудников муниципальных образовательных организаций Березовского городского округа в случае выявления несовершеннолетних с признаками психических расстройств, представляющих общественную опасность»</a:t>
            </a:r>
          </a:p>
        </p:txBody>
      </p:sp>
    </p:spTree>
    <p:extLst>
      <p:ext uri="{BB962C8B-B14F-4D97-AF65-F5344CB8AC3E}">
        <p14:creationId xmlns:p14="http://schemas.microsoft.com/office/powerpoint/2010/main" val="63240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Организация взаимодействия МОО с управлением социальной политики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r>
              <a:rPr lang="ru-RU" dirty="0" smtClean="0"/>
              <a:t>Соглашение между МОО и управлением социальной политики № 24 по Кировскому району г. Екатеринбурга и по г. Березовскому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4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Организация профилактических рейдов по месту жительства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517232"/>
          </a:xfrm>
        </p:spPr>
        <p:txBody>
          <a:bodyPr>
            <a:noAutofit/>
          </a:bodyPr>
          <a:lstStyle/>
          <a:p>
            <a:r>
              <a:rPr lang="ru-RU" sz="2000" dirty="0" smtClean="0"/>
              <a:t>Конституция РФ (ст.25)</a:t>
            </a:r>
          </a:p>
          <a:p>
            <a:r>
              <a:rPr lang="ru-RU" sz="2000" dirty="0" smtClean="0"/>
              <a:t>Семейный кодекс РФ</a:t>
            </a:r>
          </a:p>
          <a:p>
            <a:r>
              <a:rPr lang="ru-RU" sz="2000" dirty="0" smtClean="0"/>
              <a:t>Федеральный закон от 29.12.2012 № 273-ФЗ «Об образовании в РФ» </a:t>
            </a:r>
          </a:p>
          <a:p>
            <a:r>
              <a:rPr lang="ru-RU" sz="2000" dirty="0" smtClean="0"/>
              <a:t>Федеральный государственный образовательный стандарт (с изменениями на 08.11.2022)</a:t>
            </a:r>
          </a:p>
          <a:p>
            <a:r>
              <a:rPr lang="ru-RU" sz="2000" dirty="0" smtClean="0"/>
              <a:t>Письмо Министерства Просвещения России № ВБ-1011/08 от 12.05.2020 «О методических рекомендация по организации работы педагогических работников, осуществляющих классное руководство в общеобразовательных организациях»</a:t>
            </a:r>
          </a:p>
          <a:p>
            <a:r>
              <a:rPr lang="ru-RU" sz="2000" dirty="0" smtClean="0"/>
              <a:t>Профессиональный стандарт 01.001 «Педагог (педагогическая деятельность в сфере дошкольного, начального общего, основного общего, среднего общего образования (воспитатель, ученик)»</a:t>
            </a:r>
          </a:p>
          <a:p>
            <a:r>
              <a:rPr lang="ru-RU" sz="2000" dirty="0" smtClean="0"/>
              <a:t>Трудовой кодекс РФ и другие нормативные акты, регулирующие трудовые отношения между работников и работодателем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0823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профилактических рейдов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1396752"/>
          </a:xfrm>
          <a:solidFill>
            <a:srgbClr val="FF0000"/>
          </a:solidFill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Обследование жилищно-бытовых условий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9971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Классный руководитель (воспитатель) имеет право посещать семьи несовершеннолетних для выяснения условий их проживания, если его уполномочил на проверку жилищных условий </a:t>
            </a:r>
            <a:r>
              <a:rPr lang="ru-RU" dirty="0"/>
              <a:t>в конкретной семье, конкретного ребенка </a:t>
            </a:r>
            <a:r>
              <a:rPr lang="ru-RU" dirty="0" smtClean="0"/>
              <a:t>орган опеки, а родители – не против (письменный отказ или согласие)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187624" y="3019808"/>
            <a:ext cx="50405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647564" y="4066784"/>
            <a:ext cx="1584176" cy="874384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/>
              <a:t>Органы опеки</a:t>
            </a:r>
            <a:endParaRPr lang="ru-RU" sz="2400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2771800" y="4072472"/>
            <a:ext cx="1728192" cy="868696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/>
              <a:t>Сотрудники полиции</a:t>
            </a:r>
            <a:endParaRPr lang="ru-RU" sz="24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3275856" y="3042664"/>
            <a:ext cx="50405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15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build="p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Обследование</a:t>
            </a:r>
            <a:r>
              <a:rPr lang="ru-RU" dirty="0" smtClean="0"/>
              <a:t> жилищных условий </a:t>
            </a:r>
            <a:r>
              <a:rPr lang="ru-RU" b="1" dirty="0" smtClean="0"/>
              <a:t>проводят</a:t>
            </a:r>
            <a:r>
              <a:rPr lang="ru-RU" dirty="0" smtClean="0"/>
              <a:t> в случае обнаружения обстоятельств, которые свидетельствуют об </a:t>
            </a:r>
            <a:r>
              <a:rPr lang="ru-RU" u="sng" dirty="0" smtClean="0"/>
              <a:t>отсутствии </a:t>
            </a:r>
            <a:r>
              <a:rPr lang="ru-RU" dirty="0" smtClean="0"/>
              <a:t>родительского</a:t>
            </a:r>
            <a:r>
              <a:rPr lang="ru-RU" u="sng" dirty="0" smtClean="0"/>
              <a:t> попечения </a:t>
            </a:r>
            <a:r>
              <a:rPr lang="ru-RU" dirty="0" smtClean="0"/>
              <a:t>над несовершеннолетним, </a:t>
            </a:r>
            <a:r>
              <a:rPr lang="ru-RU" u="sng" dirty="0" smtClean="0"/>
              <a:t>уклонения</a:t>
            </a:r>
            <a:r>
              <a:rPr lang="ru-RU" dirty="0" smtClean="0"/>
              <a:t> родителей </a:t>
            </a:r>
            <a:r>
              <a:rPr lang="ru-RU" u="sng" dirty="0" smtClean="0"/>
              <a:t>от воспитания </a:t>
            </a:r>
            <a:r>
              <a:rPr lang="ru-RU" dirty="0" smtClean="0"/>
              <a:t>детей или </a:t>
            </a:r>
            <a:r>
              <a:rPr lang="ru-RU" u="sng" dirty="0" smtClean="0"/>
              <a:t>от защиты их прав и интересов.</a:t>
            </a:r>
            <a:br>
              <a:rPr lang="ru-RU" u="sng" dirty="0" smtClean="0"/>
            </a:b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5243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4038600" cy="3096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Любое посещение педагогом мест проживания проводится только на добровольной основе с согласия родителей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648200" y="2348880"/>
            <a:ext cx="4038600" cy="37772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ст.25 Конституции РФ «Жилище </a:t>
            </a:r>
            <a:r>
              <a:rPr lang="ru-RU" i="1" dirty="0" smtClean="0"/>
              <a:t>неприкосновенно. Никто не вправе проникать в жилище против воли проживающих в нем лиц иначе как в случаях, установленных федеральным законом, или на основании судебного решения»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5992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Приказ </a:t>
            </a:r>
            <a:r>
              <a:rPr lang="ru-RU" sz="2400" b="1" dirty="0" err="1">
                <a:solidFill>
                  <a:srgbClr val="C00000"/>
                </a:solidFill>
              </a:rPr>
              <a:t>Минобрнауки</a:t>
            </a:r>
            <a:r>
              <a:rPr lang="ru-RU" sz="2400" b="1" dirty="0">
                <a:solidFill>
                  <a:srgbClr val="C00000"/>
                </a:solidFill>
              </a:rPr>
              <a:t> РФ от 03.02.2006 N </a:t>
            </a:r>
            <a:r>
              <a:rPr lang="ru-RU" sz="2400" b="1" dirty="0" smtClean="0">
                <a:solidFill>
                  <a:srgbClr val="C00000"/>
                </a:solidFill>
              </a:rPr>
              <a:t>21 "</a:t>
            </a:r>
            <a:r>
              <a:rPr lang="ru-RU" sz="2400" b="1" dirty="0">
                <a:solidFill>
                  <a:srgbClr val="C00000"/>
                </a:solidFill>
              </a:rPr>
              <a:t>Об утверждении Методических рекомендаций об осуществлении функций классного руководителя педагогическими работниками государственных общеобразовательных учреждений субъектов Российской Федерации и муниципальных общеобразовательных учреждений</a:t>
            </a:r>
            <a:r>
              <a:rPr lang="ru-RU" sz="2400" b="1" dirty="0" smtClean="0">
                <a:solidFill>
                  <a:srgbClr val="C00000"/>
                </a:solidFill>
              </a:rPr>
              <a:t>"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Классный руководитель должен обеспечить связь школы и семьи и установить контакты с родителями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Педагог может посетить семью по приглашению родителей или с их согласия для знакомства, налаживания контактов, помощи в воспитании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11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Письмо Минобразования РФ от 21.06.2001 N 480/30-16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«О </a:t>
            </a:r>
            <a:r>
              <a:rPr lang="ru-RU" sz="2800" b="1" dirty="0">
                <a:solidFill>
                  <a:srgbClr val="C00000"/>
                </a:solidFill>
              </a:rPr>
              <a:t>Методических рекомендациях по организации деятельности классного руководителя в общеобразовательных </a:t>
            </a:r>
            <a:r>
              <a:rPr lang="ru-RU" sz="2800" b="1" dirty="0" smtClean="0">
                <a:solidFill>
                  <a:srgbClr val="C00000"/>
                </a:solidFill>
              </a:rPr>
              <a:t>учреждениях»</a:t>
            </a:r>
            <a:r>
              <a:rPr lang="ru-RU" sz="2800" b="1" dirty="0">
                <a:solidFill>
                  <a:srgbClr val="C00000"/>
                </a:solidFill>
              </a:rPr>
              <a:t/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861048"/>
            <a:ext cx="4038600" cy="22651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Задача: </a:t>
            </a:r>
          </a:p>
          <a:p>
            <a:pPr marL="0" indent="0">
              <a:buNone/>
            </a:pPr>
            <a:r>
              <a:rPr lang="ru-RU" dirty="0" smtClean="0"/>
              <a:t>- Сбор информации о материально-бытовых условиях несовершеннолетнего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3861048"/>
            <a:ext cx="4038600" cy="226511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Опросный лист</a:t>
            </a:r>
          </a:p>
          <a:p>
            <a:r>
              <a:rPr lang="ru-RU" dirty="0" smtClean="0"/>
              <a:t>Анкета</a:t>
            </a:r>
          </a:p>
          <a:p>
            <a:r>
              <a:rPr lang="ru-RU" dirty="0" smtClean="0"/>
              <a:t>Беседа с родителями и несовершеннолетним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99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1215</Words>
  <Application>Microsoft Office PowerPoint</Application>
  <PresentationFormat>Экран (4:3)</PresentationFormat>
  <Paragraphs>70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Совет профилактики при управлении образования БГО</vt:lpstr>
      <vt:lpstr>Алгоритм действий сотрудников МОО БГО в случае выявления несовершеннолетних с признаками психических расстройств, представляющих общественную опасность</vt:lpstr>
      <vt:lpstr>Организация взаимодействия МОО с управлением социальной политики</vt:lpstr>
      <vt:lpstr>Организация профилактических рейдов по месту жительства</vt:lpstr>
      <vt:lpstr>Цель профилактических рейдов</vt:lpstr>
      <vt:lpstr>Обследование жилищных условий проводят в случае обнаружения обстоятельств, которые свидетельствуют об отсутствии родительского попечения над несовершеннолетним, уклонения родителей от воспитания детей или от защиты их прав и интересов. </vt:lpstr>
      <vt:lpstr>Презентация PowerPoint</vt:lpstr>
      <vt:lpstr>Приказ Минобрнауки РФ от 03.02.2006 N 21 "Об утверждении Методических рекомендаций об осуществлении функций классного руководителя педагогическими работниками государственных общеобразовательных учреждений субъектов Российской Федерации и муниципальных общеобразовательных учреждений"</vt:lpstr>
      <vt:lpstr>Письмо Минобразования РФ от 21.06.2001 N 480/30-16 «О Методических рекомендациях по организации деятельности классного руководителя в общеобразовательных учреждениях» </vt:lpstr>
      <vt:lpstr>Организуется и проводится педагогом в случае, если орган опеки и попечительства передал полномочия о проведении обследования жилищно-бытовых условий (оформлен соответствующий договор) </vt:lpstr>
      <vt:lpstr>Презентация PowerPoint</vt:lpstr>
      <vt:lpstr>Применение мер дисциплинарного взыскания к обучающимся, мотивирующих их к здоровому образу жизни</vt:lpstr>
      <vt:lpstr>Порядок применения дисциплинарного взыскания</vt:lpstr>
      <vt:lpstr>В ОО должны быть:</vt:lpstr>
      <vt:lpstr>Дополнительные меры об усилении профилактической работы в МОО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 профилактики при управлении образования БГО</dc:title>
  <dc:creator>user906</dc:creator>
  <cp:lastModifiedBy>Черешнева ЮВ</cp:lastModifiedBy>
  <cp:revision>15</cp:revision>
  <cp:lastPrinted>2023-03-29T12:00:52Z</cp:lastPrinted>
  <dcterms:created xsi:type="dcterms:W3CDTF">2023-03-29T09:09:00Z</dcterms:created>
  <dcterms:modified xsi:type="dcterms:W3CDTF">2023-03-29T12:03:33Z</dcterms:modified>
</cp:coreProperties>
</file>