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74" r:id="rId2"/>
  </p:sldMasterIdLst>
  <p:notesMasterIdLst>
    <p:notesMasterId r:id="rId12"/>
  </p:notesMasterIdLst>
  <p:sldIdLst>
    <p:sldId id="262" r:id="rId3"/>
    <p:sldId id="288" r:id="rId4"/>
    <p:sldId id="293" r:id="rId5"/>
    <p:sldId id="294" r:id="rId6"/>
    <p:sldId id="298" r:id="rId7"/>
    <p:sldId id="300" r:id="rId8"/>
    <p:sldId id="296" r:id="rId9"/>
    <p:sldId id="297" r:id="rId10"/>
    <p:sldId id="276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92" userDrawn="1">
          <p15:clr>
            <a:srgbClr val="747775"/>
          </p15:clr>
        </p15:guide>
        <p15:guide id="2" pos="2104" userDrawn="1">
          <p15:clr>
            <a:srgbClr val="747775"/>
          </p15:clr>
        </p15:guide>
        <p15:guide id="3" pos="260" userDrawn="1">
          <p15:clr>
            <a:srgbClr val="747775"/>
          </p15:clr>
        </p15:guide>
        <p15:guide id="4" orient="horz" pos="1711" userDrawn="1">
          <p15:clr>
            <a:srgbClr val="747775"/>
          </p15:clr>
        </p15:guide>
        <p15:guide id="5" orient="horz" pos="2818" userDrawn="1">
          <p15:clr>
            <a:srgbClr val="747775"/>
          </p15:clr>
        </p15:guide>
        <p15:guide id="6" orient="horz" pos="2867" userDrawn="1">
          <p15:clr>
            <a:srgbClr val="747775"/>
          </p15:clr>
        </p15:guide>
        <p15:guide id="7" pos="1837" userDrawn="1">
          <p15:clr>
            <a:srgbClr val="747775"/>
          </p15:clr>
        </p15:guide>
        <p15:guide id="8" orient="horz" pos="781" userDrawn="1">
          <p15:clr>
            <a:srgbClr val="747775"/>
          </p15:clr>
        </p15:guide>
        <p15:guide id="9" orient="horz" pos="1058" userDrawn="1">
          <p15:clr>
            <a:srgbClr val="747775"/>
          </p15:clr>
        </p15:guide>
        <p15:guide id="10" pos="3016" userDrawn="1">
          <p15:clr>
            <a:srgbClr val="747775"/>
          </p15:clr>
        </p15:guide>
        <p15:guide id="11" orient="horz" pos="1316" userDrawn="1">
          <p15:clr>
            <a:srgbClr val="747775"/>
          </p15:clr>
        </p15:guide>
        <p15:guide id="12" orient="horz" pos="259" userDrawn="1">
          <p15:clr>
            <a:srgbClr val="747775"/>
          </p15:clr>
        </p15:guide>
        <p15:guide id="13" pos="3878" userDrawn="1">
          <p15:clr>
            <a:srgbClr val="747775"/>
          </p15:clr>
        </p15:guide>
        <p15:guide id="14" pos="4626" userDrawn="1">
          <p15:clr>
            <a:srgbClr val="747775"/>
          </p15:clr>
        </p15:guide>
        <p15:guide id="15" pos="4912" userDrawn="1">
          <p15:clr>
            <a:srgbClr val="747775"/>
          </p15:clr>
        </p15:guide>
        <p15:guide id="16" pos="709" userDrawn="1">
          <p15:clr>
            <a:srgbClr val="747775"/>
          </p15:clr>
        </p15:guide>
        <p15:guide id="17" pos="2550" userDrawn="1">
          <p15:clr>
            <a:srgbClr val="747775"/>
          </p15:clr>
        </p15:guide>
        <p15:guide id="18" pos="4286" userDrawn="1">
          <p15:clr>
            <a:srgbClr val="747775"/>
          </p15:clr>
        </p15:guide>
        <p15:guide id="19" orient="horz" pos="1829" userDrawn="1">
          <p15:clr>
            <a:srgbClr val="747775"/>
          </p15:clr>
        </p15:guide>
        <p15:guide id="20" orient="horz" pos="2505" userDrawn="1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Максим Карасев" initials="" lastIdx="1" clrIdx="0"/>
  <p:cmAuthor id="1" name="HP" initials="H" lastIdx="11" clrIdx="1">
    <p:extLst>
      <p:ext uri="{19B8F6BF-5375-455C-9EA6-DF929625EA0E}">
        <p15:presenceInfo xmlns:p15="http://schemas.microsoft.com/office/powerpoint/2012/main" xmlns="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A9CFF"/>
    <a:srgbClr val="AB8EFF"/>
    <a:srgbClr val="14CE75"/>
    <a:srgbClr val="D3C3E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66C5C0B3-AE63-4173-9EA6-B29DDF771BA7}">
  <a:tblStyle styleId="{66C5C0B3-AE63-4173-9EA6-B29DDF771BA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81" autoAdjust="0"/>
  </p:normalViewPr>
  <p:slideViewPr>
    <p:cSldViewPr snapToGrid="0">
      <p:cViewPr varScale="1">
        <p:scale>
          <a:sx n="105" d="100"/>
          <a:sy n="105" d="100"/>
        </p:scale>
        <p:origin x="-1140" y="-96"/>
      </p:cViewPr>
      <p:guideLst>
        <p:guide orient="horz" pos="1892"/>
        <p:guide orient="horz" pos="1711"/>
        <p:guide orient="horz" pos="2818"/>
        <p:guide orient="horz" pos="2867"/>
        <p:guide orient="horz" pos="781"/>
        <p:guide orient="horz" pos="1058"/>
        <p:guide orient="horz" pos="1316"/>
        <p:guide orient="horz" pos="259"/>
        <p:guide orient="horz" pos="1829"/>
        <p:guide orient="horz" pos="2505"/>
        <p:guide pos="2104"/>
        <p:guide pos="260"/>
        <p:guide pos="1837"/>
        <p:guide pos="3016"/>
        <p:guide pos="3878"/>
        <p:guide pos="4626"/>
        <p:guide pos="4912"/>
        <p:guide pos="709"/>
        <p:guide pos="2550"/>
        <p:guide pos="4286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commentAuthors" Target="commentAuthor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566078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75296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4e69c0ce0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4e69c0ce0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36279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4e69c0ce0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4e69c0ce0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15751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4e69c0ce0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4e69c0ce0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90071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4e69c0ce0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4e69c0ce0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84662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4e69c0ce0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4e69c0ce0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17120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4e69c0ce0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4e69c0ce0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76407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BED647C-BE51-4115-B87E-09491F05254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4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9E5EBB9-661A-4898-A538-BE0B3D78FF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84" t="9863" r="23425" b="11764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9788" y="225743"/>
            <a:ext cx="8520600" cy="9667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chemeClr val="bg1"/>
                </a:solidFill>
                <a:latin typeface="Mulish" pitchFamily="2" charset="-52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87240" y="160247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00">
                <a:solidFill>
                  <a:schemeClr val="bg1"/>
                </a:solidFill>
                <a:latin typeface="Mulish" pitchFamily="2" charset="-52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75A9ACF0-A855-4D77-9634-37A6E2C8065F}"/>
              </a:ext>
            </a:extLst>
          </p:cNvPr>
          <p:cNvSpPr/>
          <p:nvPr userDrawn="1"/>
        </p:nvSpPr>
        <p:spPr>
          <a:xfrm>
            <a:off x="8140854" y="2853465"/>
            <a:ext cx="915820" cy="915820"/>
          </a:xfrm>
          <a:prstGeom prst="ellipse">
            <a:avLst/>
          </a:prstGeom>
          <a:solidFill>
            <a:srgbClr val="5B9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EDEA85DC-00D6-4F04-B57B-6D8FECFFD7C2}"/>
              </a:ext>
            </a:extLst>
          </p:cNvPr>
          <p:cNvSpPr/>
          <p:nvPr userDrawn="1"/>
        </p:nvSpPr>
        <p:spPr>
          <a:xfrm>
            <a:off x="287338" y="4234887"/>
            <a:ext cx="915820" cy="915820"/>
          </a:xfrm>
          <a:prstGeom prst="ellipse">
            <a:avLst/>
          </a:prstGeom>
          <a:solidFill>
            <a:srgbClr val="AB8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C50539E-D336-4EDA-9C48-22AD571D7E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51063" y="258764"/>
            <a:ext cx="915820" cy="91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4147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14141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15804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39393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19054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604889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BED647C-BE51-4115-B87E-09491F05254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4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9E5EBB9-661A-4898-A538-BE0B3D78FF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84" t="9863" r="23425" b="11764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9788" y="225743"/>
            <a:ext cx="8520600" cy="9667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chemeClr val="bg1"/>
                </a:solidFill>
                <a:latin typeface="Mulish" pitchFamily="2" charset="-52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87240" y="160247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00">
                <a:solidFill>
                  <a:schemeClr val="bg1"/>
                </a:solidFill>
                <a:latin typeface="Mulish" pitchFamily="2" charset="-52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75A9ACF0-A855-4D77-9634-37A6E2C8065F}"/>
              </a:ext>
            </a:extLst>
          </p:cNvPr>
          <p:cNvSpPr/>
          <p:nvPr userDrawn="1"/>
        </p:nvSpPr>
        <p:spPr>
          <a:xfrm>
            <a:off x="8140854" y="2853465"/>
            <a:ext cx="915820" cy="915820"/>
          </a:xfrm>
          <a:prstGeom prst="ellipse">
            <a:avLst/>
          </a:prstGeom>
          <a:solidFill>
            <a:srgbClr val="5B9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EDEA85DC-00D6-4F04-B57B-6D8FECFFD7C2}"/>
              </a:ext>
            </a:extLst>
          </p:cNvPr>
          <p:cNvSpPr/>
          <p:nvPr userDrawn="1"/>
        </p:nvSpPr>
        <p:spPr>
          <a:xfrm>
            <a:off x="287338" y="4234887"/>
            <a:ext cx="915820" cy="915820"/>
          </a:xfrm>
          <a:prstGeom prst="ellipse">
            <a:avLst/>
          </a:prstGeom>
          <a:solidFill>
            <a:srgbClr val="AB8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C50539E-D336-4EDA-9C48-22AD571D7E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51063" y="258764"/>
            <a:ext cx="915820" cy="91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2382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BED647C-BE51-4115-B87E-09491F05254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B8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9788" y="225743"/>
            <a:ext cx="8520600" cy="9667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chemeClr val="bg1"/>
                </a:solidFill>
                <a:latin typeface="Mulish" pitchFamily="2" charset="-52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87240" y="160247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00" b="0" i="1">
                <a:solidFill>
                  <a:schemeClr val="bg1"/>
                </a:solidFill>
                <a:latin typeface="PT Serif" panose="020A0603040505020204" pitchFamily="18" charset="-52"/>
                <a:ea typeface="PT Serif" panose="020A0603040505020204" pitchFamily="18" charset="-52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75A9ACF0-A855-4D77-9634-37A6E2C8065F}"/>
              </a:ext>
            </a:extLst>
          </p:cNvPr>
          <p:cNvSpPr/>
          <p:nvPr userDrawn="1"/>
        </p:nvSpPr>
        <p:spPr>
          <a:xfrm>
            <a:off x="8007711" y="3967746"/>
            <a:ext cx="915820" cy="915820"/>
          </a:xfrm>
          <a:prstGeom prst="ellipse">
            <a:avLst/>
          </a:prstGeom>
          <a:solidFill>
            <a:srgbClr val="5B9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EDEA85DC-00D6-4F04-B57B-6D8FECFFD7C2}"/>
              </a:ext>
            </a:extLst>
          </p:cNvPr>
          <p:cNvSpPr/>
          <p:nvPr userDrawn="1"/>
        </p:nvSpPr>
        <p:spPr>
          <a:xfrm>
            <a:off x="87326" y="3081720"/>
            <a:ext cx="915820" cy="915820"/>
          </a:xfrm>
          <a:prstGeom prst="ellipse">
            <a:avLst/>
          </a:prstGeom>
          <a:solidFill>
            <a:srgbClr val="14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C50539E-D336-4EDA-9C48-22AD571D7E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51063" y="258764"/>
            <a:ext cx="915820" cy="9158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DA2E141-1AC0-4EC5-912A-500281A48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50" r="3850" b="27809"/>
          <a:stretch/>
        </p:blipFill>
        <p:spPr>
          <a:xfrm>
            <a:off x="0" y="625033"/>
            <a:ext cx="9144000" cy="451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3725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BED647C-BE51-4115-B87E-09491F05254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15ECF86-791E-4134-8A96-AEFA5E471C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669" t="15650" r="26639" b="667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9788" y="225743"/>
            <a:ext cx="8520600" cy="9667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chemeClr val="bg1"/>
                </a:solidFill>
                <a:latin typeface="Mulish" pitchFamily="2" charset="-52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87240" y="160247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00">
                <a:solidFill>
                  <a:schemeClr val="bg1"/>
                </a:solidFill>
                <a:latin typeface="Mulish" pitchFamily="2" charset="-52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75A9ACF0-A855-4D77-9634-37A6E2C8065F}"/>
              </a:ext>
            </a:extLst>
          </p:cNvPr>
          <p:cNvSpPr/>
          <p:nvPr userDrawn="1"/>
        </p:nvSpPr>
        <p:spPr>
          <a:xfrm>
            <a:off x="8228180" y="2487291"/>
            <a:ext cx="915820" cy="915820"/>
          </a:xfrm>
          <a:prstGeom prst="ellipse">
            <a:avLst/>
          </a:prstGeom>
          <a:solidFill>
            <a:srgbClr val="AB8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EDEA85DC-00D6-4F04-B57B-6D8FECFFD7C2}"/>
              </a:ext>
            </a:extLst>
          </p:cNvPr>
          <p:cNvSpPr/>
          <p:nvPr userDrawn="1"/>
        </p:nvSpPr>
        <p:spPr>
          <a:xfrm>
            <a:off x="623004" y="4227680"/>
            <a:ext cx="915820" cy="915820"/>
          </a:xfrm>
          <a:prstGeom prst="ellipse">
            <a:avLst/>
          </a:prstGeom>
          <a:solidFill>
            <a:srgbClr val="14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2395C56-BF20-4264-8882-F06CB9569A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51063" y="258764"/>
            <a:ext cx="915820" cy="91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7660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668673" y="103010"/>
            <a:ext cx="311497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sz="800">
                <a:solidFill>
                  <a:schemeClr val="tx1"/>
                </a:solidFill>
                <a:latin typeface="Mulish" pitchFamily="2" charset="-52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xmlns="" val="376582979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176">
          <p15:clr>
            <a:srgbClr val="FBAE40"/>
          </p15:clr>
        </p15:guide>
        <p15:guide id="2" pos="5588">
          <p15:clr>
            <a:srgbClr val="FBAE40"/>
          </p15:clr>
        </p15:guide>
        <p15:guide id="3" orient="horz" pos="166">
          <p15:clr>
            <a:srgbClr val="FBAE40"/>
          </p15:clr>
        </p15:guide>
        <p15:guide id="4" orient="horz" pos="304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5DB7DE9-F654-4248-A766-674ACC9CC30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B9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Google Shape;19;p4">
            <a:extLst>
              <a:ext uri="{FF2B5EF4-FFF2-40B4-BE49-F238E27FC236}">
                <a16:creationId xmlns:a16="http://schemas.microsoft.com/office/drawing/2014/main" xmlns="" id="{5369D138-3872-4E7B-9C25-F4973ED92DC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68673" y="103010"/>
            <a:ext cx="311497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sz="800">
                <a:solidFill>
                  <a:schemeClr val="bg1"/>
                </a:solidFill>
                <a:latin typeface="Mulish" pitchFamily="2" charset="-52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xmlns="" val="2478794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BED647C-BE51-4115-B87E-09491F05254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15ECF86-791E-4134-8A96-AEFA5E471C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669" t="15650" r="26639" b="667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9788" y="225743"/>
            <a:ext cx="8520600" cy="9667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chemeClr val="bg1"/>
                </a:solidFill>
                <a:latin typeface="Mulish" pitchFamily="2" charset="-52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87240" y="160247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00">
                <a:solidFill>
                  <a:schemeClr val="bg1"/>
                </a:solidFill>
                <a:latin typeface="Mulish" pitchFamily="2" charset="-52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75A9ACF0-A855-4D77-9634-37A6E2C8065F}"/>
              </a:ext>
            </a:extLst>
          </p:cNvPr>
          <p:cNvSpPr/>
          <p:nvPr userDrawn="1"/>
        </p:nvSpPr>
        <p:spPr>
          <a:xfrm>
            <a:off x="8228180" y="2487291"/>
            <a:ext cx="915820" cy="915820"/>
          </a:xfrm>
          <a:prstGeom prst="ellipse">
            <a:avLst/>
          </a:prstGeom>
          <a:solidFill>
            <a:srgbClr val="AB8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EDEA85DC-00D6-4F04-B57B-6D8FECFFD7C2}"/>
              </a:ext>
            </a:extLst>
          </p:cNvPr>
          <p:cNvSpPr/>
          <p:nvPr userDrawn="1"/>
        </p:nvSpPr>
        <p:spPr>
          <a:xfrm>
            <a:off x="623004" y="4227680"/>
            <a:ext cx="915820" cy="915820"/>
          </a:xfrm>
          <a:prstGeom prst="ellipse">
            <a:avLst/>
          </a:prstGeom>
          <a:solidFill>
            <a:srgbClr val="14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2395C56-BF20-4264-8882-F06CB9569A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51063" y="258764"/>
            <a:ext cx="915820" cy="91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5599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5DB7DE9-F654-4248-A766-674ACC9CC30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4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Google Shape;19;p4">
            <a:extLst>
              <a:ext uri="{FF2B5EF4-FFF2-40B4-BE49-F238E27FC236}">
                <a16:creationId xmlns:a16="http://schemas.microsoft.com/office/drawing/2014/main" xmlns="" id="{5369D138-3872-4E7B-9C25-F4973ED92DC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68673" y="103010"/>
            <a:ext cx="311497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sz="800">
                <a:solidFill>
                  <a:schemeClr val="bg1"/>
                </a:solidFill>
                <a:latin typeface="Mulish" pitchFamily="2" charset="-52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xmlns="" val="1390621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5DB7DE9-F654-4248-A766-674ACC9CC30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B8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Google Shape;19;p4">
            <a:extLst>
              <a:ext uri="{FF2B5EF4-FFF2-40B4-BE49-F238E27FC236}">
                <a16:creationId xmlns:a16="http://schemas.microsoft.com/office/drawing/2014/main" xmlns="" id="{5369D138-3872-4E7B-9C25-F4973ED92DC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68673" y="103010"/>
            <a:ext cx="311497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sz="800">
                <a:solidFill>
                  <a:schemeClr val="bg1"/>
                </a:solidFill>
                <a:latin typeface="Mulish" pitchFamily="2" charset="-52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xmlns="" val="1640461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683346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55338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465582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8497261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83848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89333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79141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BED647C-BE51-4115-B87E-09491F05254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B8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15ECF86-791E-4134-8A96-AEFA5E471C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669" t="15650" r="26639" b="6674"/>
          <a:stretch/>
        </p:blipFill>
        <p:spPr>
          <a:xfrm rot="10800000"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9788" y="225743"/>
            <a:ext cx="8520600" cy="9667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chemeClr val="bg1"/>
                </a:solidFill>
                <a:latin typeface="Mulish" pitchFamily="2" charset="-52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87240" y="160247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00">
                <a:solidFill>
                  <a:schemeClr val="bg1"/>
                </a:solidFill>
                <a:latin typeface="Mulish" pitchFamily="2" charset="-52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75A9ACF0-A855-4D77-9634-37A6E2C8065F}"/>
              </a:ext>
            </a:extLst>
          </p:cNvPr>
          <p:cNvSpPr/>
          <p:nvPr userDrawn="1"/>
        </p:nvSpPr>
        <p:spPr>
          <a:xfrm>
            <a:off x="8408973" y="1723153"/>
            <a:ext cx="915820" cy="915820"/>
          </a:xfrm>
          <a:prstGeom prst="ellipse">
            <a:avLst/>
          </a:prstGeom>
          <a:solidFill>
            <a:srgbClr val="5A9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EDEA85DC-00D6-4F04-B57B-6D8FECFFD7C2}"/>
              </a:ext>
            </a:extLst>
          </p:cNvPr>
          <p:cNvSpPr/>
          <p:nvPr userDrawn="1"/>
        </p:nvSpPr>
        <p:spPr>
          <a:xfrm>
            <a:off x="187240" y="2945201"/>
            <a:ext cx="915820" cy="915820"/>
          </a:xfrm>
          <a:prstGeom prst="ellipse">
            <a:avLst/>
          </a:prstGeom>
          <a:solidFill>
            <a:srgbClr val="14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2395C56-BF20-4264-8882-F06CB9569A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51063" y="258764"/>
            <a:ext cx="915820" cy="91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3649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668673" y="103010"/>
            <a:ext cx="311497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sz="800">
                <a:solidFill>
                  <a:schemeClr val="tx1"/>
                </a:solidFill>
                <a:latin typeface="Mulish" pitchFamily="2" charset="-52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xmlns="" val="58438221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176">
          <p15:clr>
            <a:srgbClr val="FBAE40"/>
          </p15:clr>
        </p15:guide>
        <p15:guide id="2" pos="5588">
          <p15:clr>
            <a:srgbClr val="FBAE40"/>
          </p15:clr>
        </p15:guide>
        <p15:guide id="3" orient="horz" pos="166">
          <p15:clr>
            <a:srgbClr val="FBAE40"/>
          </p15:clr>
        </p15:guide>
        <p15:guide id="4" orient="horz" pos="304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5DB7DE9-F654-4248-A766-674ACC9CC30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B9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Google Shape;19;p4">
            <a:extLst>
              <a:ext uri="{FF2B5EF4-FFF2-40B4-BE49-F238E27FC236}">
                <a16:creationId xmlns:a16="http://schemas.microsoft.com/office/drawing/2014/main" xmlns="" id="{5369D138-3872-4E7B-9C25-F4973ED92DC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68673" y="103010"/>
            <a:ext cx="311497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sz="800">
                <a:solidFill>
                  <a:schemeClr val="bg1"/>
                </a:solidFill>
                <a:latin typeface="Mulish" pitchFamily="2" charset="-52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xmlns="" val="446162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5DB7DE9-F654-4248-A766-674ACC9CC30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4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Google Shape;19;p4">
            <a:extLst>
              <a:ext uri="{FF2B5EF4-FFF2-40B4-BE49-F238E27FC236}">
                <a16:creationId xmlns:a16="http://schemas.microsoft.com/office/drawing/2014/main" xmlns="" id="{5369D138-3872-4E7B-9C25-F4973ED92DC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68673" y="103010"/>
            <a:ext cx="311497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sz="800">
                <a:solidFill>
                  <a:schemeClr val="bg1"/>
                </a:solidFill>
                <a:latin typeface="Mulish" pitchFamily="2" charset="-52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xmlns="" val="2660168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5DB7DE9-F654-4248-A766-674ACC9CC30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B8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Google Shape;19;p4">
            <a:extLst>
              <a:ext uri="{FF2B5EF4-FFF2-40B4-BE49-F238E27FC236}">
                <a16:creationId xmlns:a16="http://schemas.microsoft.com/office/drawing/2014/main" xmlns="" id="{5369D138-3872-4E7B-9C25-F4973ED92DC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68673" y="103010"/>
            <a:ext cx="311497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sz="800">
                <a:solidFill>
                  <a:schemeClr val="bg1"/>
                </a:solidFill>
                <a:latin typeface="Mulish" pitchFamily="2" charset="-52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xmlns="" val="2117741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36168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58000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29543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9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163">
          <p15:clr>
            <a:srgbClr val="F26B43"/>
          </p15:clr>
        </p15:guide>
        <p15:guide id="2" pos="181">
          <p15:clr>
            <a:srgbClr val="F26B43"/>
          </p15:clr>
        </p15:guide>
        <p15:guide id="3" pos="558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254296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163">
          <p15:clr>
            <a:srgbClr val="F26B43"/>
          </p15:clr>
        </p15:guide>
        <p15:guide id="2" pos="181">
          <p15:clr>
            <a:srgbClr val="F26B43"/>
          </p15:clr>
        </p15:guide>
        <p15:guide id="3" pos="558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89788" y="225743"/>
            <a:ext cx="8520600" cy="12779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752975" algn="l"/>
              </a:tabLst>
            </a:pPr>
            <a:r>
              <a:rPr lang="ru-RU" sz="4800" dirty="0"/>
              <a:t>Уникальный контент 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ru-RU" sz="4800" dirty="0"/>
              <a:t>для родителей</a:t>
            </a:r>
            <a:r>
              <a:rPr lang="en-US" sz="4800" dirty="0"/>
              <a:t> —</a:t>
            </a:r>
            <a:endParaRPr lang="ru-RU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F15F1F7-ECF0-4981-A1C8-003F283CA749}"/>
              </a:ext>
            </a:extLst>
          </p:cNvPr>
          <p:cNvSpPr txBox="1"/>
          <p:nvPr/>
        </p:nvSpPr>
        <p:spPr>
          <a:xfrm>
            <a:off x="187240" y="3348355"/>
            <a:ext cx="59455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sh" pitchFamily="2" charset="-52"/>
                <a:cs typeface="Arial"/>
                <a:sym typeface="Arial"/>
              </a:rPr>
              <a:t>Узнайте, как легко и эффективно 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sh" pitchFamily="2" charset="-52"/>
                <a:cs typeface="Arial"/>
                <a:sym typeface="Arial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sh" pitchFamily="2" charset="-52"/>
                <a:cs typeface="Arial"/>
                <a:sym typeface="Arial"/>
              </a:rPr>
              <a:t>научить родителей сотрудничать,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sh" pitchFamily="2" charset="-52"/>
                <a:cs typeface="Arial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sh" pitchFamily="2" charset="-52"/>
                <a:cs typeface="Arial"/>
                <a:sym typeface="Arial"/>
              </a:rPr>
              <a:t/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sh" pitchFamily="2" charset="-52"/>
                <a:cs typeface="Arial"/>
                <a:sym typeface="Arial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sh" pitchFamily="2" charset="-52"/>
                <a:cs typeface="Arial"/>
                <a:sym typeface="Arial"/>
              </a:rPr>
              <a:t>когда проводите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sh" pitchFamily="2" charset="-52"/>
                <a:cs typeface="Arial"/>
                <a:sym typeface="Arial"/>
              </a:rPr>
              <a:t>профориентационную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sh" pitchFamily="2" charset="-52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sh" pitchFamily="2" charset="-52"/>
                <a:cs typeface="Arial"/>
                <a:sym typeface="Arial"/>
              </a:rPr>
              <a:t>работу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sh" pitchFamily="2" charset="-52"/>
                <a:cs typeface="Arial"/>
                <a:sym typeface="Arial"/>
              </a:rPr>
              <a:t> </a:t>
            </a:r>
            <a:r>
              <a:rPr lang="ru-RU" dirty="0">
                <a:solidFill>
                  <a:srgbClr val="FFFFFF"/>
                </a:solidFill>
                <a:latin typeface="Mulish" pitchFamily="2" charset="-52"/>
              </a:rPr>
              <a:t>с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sh" pitchFamily="2" charset="-52"/>
                <a:cs typeface="Arial"/>
                <a:sym typeface="Arial"/>
              </a:rPr>
              <a:t> учениками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lish" pitchFamily="2" charset="-52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8BFD4C0-F572-436F-9AE1-8EB0C522BCE6}"/>
              </a:ext>
            </a:extLst>
          </p:cNvPr>
          <p:cNvSpPr txBox="1"/>
          <p:nvPr/>
        </p:nvSpPr>
        <p:spPr>
          <a:xfrm>
            <a:off x="187240" y="1737845"/>
            <a:ext cx="5144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>
                <a:solidFill>
                  <a:schemeClr val="bg1"/>
                </a:solidFill>
                <a:latin typeface="PT Serif" panose="020A0603040505020204" pitchFamily="18" charset="-52"/>
                <a:ea typeface="PT Serif" panose="020A0603040505020204" pitchFamily="18" charset="-52"/>
              </a:rPr>
              <a:t>ваш ассистент в профориентации </a:t>
            </a:r>
            <a:r>
              <a:rPr lang="en-US" sz="2400" i="1" dirty="0">
                <a:solidFill>
                  <a:schemeClr val="bg1"/>
                </a:solidFill>
                <a:latin typeface="PT Serif" panose="020A0603040505020204" pitchFamily="18" charset="-52"/>
                <a:ea typeface="PT Serif" panose="020A0603040505020204" pitchFamily="18" charset="-52"/>
              </a:rPr>
              <a:t/>
            </a:r>
            <a:br>
              <a:rPr lang="en-US" sz="2400" i="1" dirty="0">
                <a:solidFill>
                  <a:schemeClr val="bg1"/>
                </a:solidFill>
                <a:latin typeface="PT Serif" panose="020A0603040505020204" pitchFamily="18" charset="-52"/>
                <a:ea typeface="PT Serif" panose="020A0603040505020204" pitchFamily="18" charset="-52"/>
              </a:rPr>
            </a:br>
            <a:r>
              <a:rPr lang="ru-RU" sz="2400" i="1" dirty="0">
                <a:solidFill>
                  <a:schemeClr val="bg1"/>
                </a:solidFill>
                <a:latin typeface="PT Serif" panose="020A0603040505020204" pitchFamily="18" charset="-52"/>
                <a:ea typeface="PT Serif" panose="020A0603040505020204" pitchFamily="18" charset="-52"/>
              </a:rPr>
              <a:t>учеников 6-11 классов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7AF1A90-CB64-4B01-8910-4E29828B82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67" b="54285"/>
          <a:stretch/>
        </p:blipFill>
        <p:spPr>
          <a:xfrm>
            <a:off x="3340100" y="887013"/>
            <a:ext cx="5705552" cy="427878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 idx="4294967295"/>
          </p:nvPr>
        </p:nvSpPr>
        <p:spPr>
          <a:xfrm>
            <a:off x="179732" y="103010"/>
            <a:ext cx="8707120" cy="4761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400" dirty="0">
                <a:latin typeface="Mulish Black" pitchFamily="2" charset="-52"/>
                <a:ea typeface="Times New Roman"/>
                <a:cs typeface="Times New Roman"/>
                <a:sym typeface="Times New Roman"/>
              </a:rPr>
              <a:t>Семья и школа </a:t>
            </a:r>
            <a:r>
              <a:rPr lang="en-US" sz="2400" dirty="0">
                <a:latin typeface="Mulish Black" pitchFamily="2" charset="-52"/>
                <a:ea typeface="Times New Roman"/>
                <a:cs typeface="Times New Roman"/>
                <a:sym typeface="Times New Roman"/>
              </a:rPr>
              <a:t>—</a:t>
            </a:r>
            <a:r>
              <a:rPr lang="ru-RU" sz="2400" dirty="0">
                <a:latin typeface="Mulish Black" pitchFamily="2" charset="-52"/>
                <a:ea typeface="Times New Roman"/>
                <a:cs typeface="Times New Roman"/>
                <a:sym typeface="Times New Roman"/>
              </a:rPr>
              <a:t> путь к союзу </a:t>
            </a:r>
            <a:r>
              <a:rPr lang="en-US" sz="2400" dirty="0">
                <a:latin typeface="Mulish Black" pitchFamily="2" charset="-52"/>
                <a:ea typeface="Times New Roman"/>
                <a:cs typeface="Times New Roman"/>
                <a:sym typeface="Times New Roman"/>
              </a:rPr>
              <a:t/>
            </a:r>
            <a:br>
              <a:rPr lang="en-US" sz="2400" dirty="0">
                <a:latin typeface="Mulish Black" pitchFamily="2" charset="-52"/>
                <a:ea typeface="Times New Roman"/>
                <a:cs typeface="Times New Roman"/>
                <a:sym typeface="Times New Roman"/>
              </a:rPr>
            </a:br>
            <a:r>
              <a:rPr lang="ru-RU" sz="2400" dirty="0">
                <a:latin typeface="Mulish Black" pitchFamily="2" charset="-52"/>
                <a:ea typeface="Times New Roman"/>
                <a:cs typeface="Times New Roman"/>
                <a:sym typeface="Times New Roman"/>
              </a:rPr>
              <a:t>в профориентации подростка</a:t>
            </a:r>
            <a:endParaRPr lang="ru-RU" sz="2400" dirty="0">
              <a:latin typeface="Mulish Black" pitchFamily="2" charset="-52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BD80D71D-6B7F-4C4B-925C-1291653BDE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EE84A5D-D1B0-4EE2-8E1D-2FCC159AE83C}"/>
              </a:ext>
            </a:extLst>
          </p:cNvPr>
          <p:cNvSpPr txBox="1"/>
          <p:nvPr/>
        </p:nvSpPr>
        <p:spPr>
          <a:xfrm>
            <a:off x="287339" y="1243991"/>
            <a:ext cx="8580436" cy="1379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93763">
              <a:spcAft>
                <a:spcPts val="2500"/>
              </a:spcAft>
              <a:buClr>
                <a:srgbClr val="AB8EFF"/>
              </a:buClr>
            </a:pPr>
            <a:r>
              <a:rPr lang="ru-RU" dirty="0">
                <a:latin typeface="Mulish" pitchFamily="2" charset="-52"/>
              </a:rPr>
              <a:t>Семья имеет свой взгляд на перспективы подростка</a:t>
            </a:r>
          </a:p>
          <a:p>
            <a:pPr marL="893763">
              <a:spcAft>
                <a:spcPts val="2500"/>
              </a:spcAft>
              <a:buClr>
                <a:srgbClr val="AB8EFF"/>
              </a:buClr>
            </a:pPr>
            <a:r>
              <a:rPr lang="ru-RU" dirty="0">
                <a:latin typeface="Mulish" pitchFamily="2" charset="-52"/>
              </a:rPr>
              <a:t>Семья выбирает уровень своих притязаний в обществе</a:t>
            </a:r>
          </a:p>
          <a:p>
            <a:pPr marL="893763">
              <a:spcAft>
                <a:spcPts val="2500"/>
              </a:spcAft>
              <a:buClr>
                <a:srgbClr val="AB8EFF"/>
              </a:buClr>
            </a:pPr>
            <a:r>
              <a:rPr lang="ru-RU" dirty="0">
                <a:latin typeface="Mulish" pitchFamily="2" charset="-52"/>
              </a:rPr>
              <a:t>Семья подвержена влиянию социальных мифов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47709714-2051-4071-8E0C-AADBDC1A27E0}"/>
              </a:ext>
            </a:extLst>
          </p:cNvPr>
          <p:cNvSpPr/>
          <p:nvPr/>
        </p:nvSpPr>
        <p:spPr>
          <a:xfrm>
            <a:off x="596348" y="1243991"/>
            <a:ext cx="302135" cy="302135"/>
          </a:xfrm>
          <a:prstGeom prst="ellipse">
            <a:avLst/>
          </a:prstGeom>
          <a:solidFill>
            <a:srgbClr val="14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9AD671DE-2EC8-4673-840A-FCF33750C3F6}"/>
              </a:ext>
            </a:extLst>
          </p:cNvPr>
          <p:cNvSpPr/>
          <p:nvPr/>
        </p:nvSpPr>
        <p:spPr>
          <a:xfrm>
            <a:off x="596348" y="1782855"/>
            <a:ext cx="302135" cy="302135"/>
          </a:xfrm>
          <a:prstGeom prst="ellipse">
            <a:avLst/>
          </a:prstGeom>
          <a:solidFill>
            <a:srgbClr val="14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6870C3F1-9A6D-47F1-8A0B-05F5DCD8FB61}"/>
              </a:ext>
            </a:extLst>
          </p:cNvPr>
          <p:cNvSpPr/>
          <p:nvPr/>
        </p:nvSpPr>
        <p:spPr>
          <a:xfrm>
            <a:off x="596348" y="2321719"/>
            <a:ext cx="302135" cy="302135"/>
          </a:xfrm>
          <a:prstGeom prst="ellipse">
            <a:avLst/>
          </a:prstGeom>
          <a:solidFill>
            <a:srgbClr val="14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9F954EB-AA60-4616-8579-3BE383DF254B}"/>
              </a:ext>
            </a:extLst>
          </p:cNvPr>
          <p:cNvSpPr txBox="1"/>
          <p:nvPr/>
        </p:nvSpPr>
        <p:spPr>
          <a:xfrm>
            <a:off x="484111" y="3272815"/>
            <a:ext cx="38100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Mulish" pitchFamily="2" charset="-52"/>
              </a:rPr>
              <a:t>Наш научный подход </a:t>
            </a:r>
            <a:r>
              <a:rPr lang="en-US" sz="2000" dirty="0">
                <a:latin typeface="Mulish" pitchFamily="2" charset="-52"/>
              </a:rPr>
              <a:t/>
            </a:r>
            <a:br>
              <a:rPr lang="en-US" sz="2000" dirty="0">
                <a:latin typeface="Mulish" pitchFamily="2" charset="-52"/>
              </a:rPr>
            </a:br>
            <a:r>
              <a:rPr lang="ru-RU" sz="2000" dirty="0">
                <a:latin typeface="Mulish" pitchFamily="2" charset="-52"/>
              </a:rPr>
              <a:t>в профориентации </a:t>
            </a:r>
            <a:r>
              <a:rPr lang="en-US" sz="2000" dirty="0">
                <a:latin typeface="Mulish" pitchFamily="2" charset="-52"/>
              </a:rPr>
              <a:t>—</a:t>
            </a:r>
            <a:r>
              <a:rPr lang="ru-RU" sz="2000" dirty="0">
                <a:latin typeface="Mulish" pitchFamily="2" charset="-52"/>
              </a:rPr>
              <a:t> ключ </a:t>
            </a:r>
            <a:r>
              <a:rPr lang="en-US" sz="2000" dirty="0">
                <a:latin typeface="Mulish" pitchFamily="2" charset="-52"/>
              </a:rPr>
              <a:t/>
            </a:r>
            <a:br>
              <a:rPr lang="en-US" sz="2000" dirty="0">
                <a:latin typeface="Mulish" pitchFamily="2" charset="-52"/>
              </a:rPr>
            </a:br>
            <a:r>
              <a:rPr lang="ru-RU" sz="2000" dirty="0">
                <a:latin typeface="Mulish" pitchFamily="2" charset="-52"/>
              </a:rPr>
              <a:t>к комфортному партнерству </a:t>
            </a:r>
            <a:r>
              <a:rPr lang="en-US" sz="2000" dirty="0">
                <a:latin typeface="Mulish" pitchFamily="2" charset="-52"/>
              </a:rPr>
              <a:t/>
            </a:r>
            <a:br>
              <a:rPr lang="en-US" sz="2000" dirty="0">
                <a:latin typeface="Mulish" pitchFamily="2" charset="-52"/>
              </a:rPr>
            </a:br>
            <a:r>
              <a:rPr lang="ru-RU" sz="2000" dirty="0">
                <a:latin typeface="Mulish" pitchFamily="2" charset="-52"/>
              </a:rPr>
              <a:t>с родителями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60967155-B24D-44A7-97E0-68A431CBC365}"/>
              </a:ext>
            </a:extLst>
          </p:cNvPr>
          <p:cNvSpPr/>
          <p:nvPr/>
        </p:nvSpPr>
        <p:spPr>
          <a:xfrm>
            <a:off x="287338" y="3020992"/>
            <a:ext cx="4111041" cy="1819296"/>
          </a:xfrm>
          <a:prstGeom prst="roundRect">
            <a:avLst/>
          </a:prstGeom>
          <a:noFill/>
          <a:ln>
            <a:solidFill>
              <a:srgbClr val="14CE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8E6E71F-9A83-4AB6-AB5C-89B353FF28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5" t="19755" b="11017"/>
          <a:stretch/>
        </p:blipFill>
        <p:spPr>
          <a:xfrm>
            <a:off x="6888480" y="745819"/>
            <a:ext cx="1990115" cy="2073333"/>
          </a:xfrm>
          <a:prstGeom prst="round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A49F1A9E-5AC1-4DE9-91C5-41E7F4F2FC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77" b="25589"/>
          <a:stretch/>
        </p:blipFill>
        <p:spPr>
          <a:xfrm>
            <a:off x="4768208" y="3020993"/>
            <a:ext cx="4099567" cy="181929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8433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 idx="4294967295"/>
          </p:nvPr>
        </p:nvSpPr>
        <p:spPr>
          <a:xfrm>
            <a:off x="179732" y="103010"/>
            <a:ext cx="8707120" cy="4761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400" dirty="0">
                <a:latin typeface="Mulish Black" pitchFamily="2" charset="-52"/>
                <a:ea typeface="Times New Roman"/>
                <a:cs typeface="Times New Roman"/>
                <a:sym typeface="Times New Roman"/>
              </a:rPr>
              <a:t>Возможности онлайн-курса </a:t>
            </a:r>
            <a:br>
              <a:rPr lang="ru-RU" sz="2400" dirty="0">
                <a:latin typeface="Mulish Black" pitchFamily="2" charset="-52"/>
                <a:ea typeface="Times New Roman"/>
                <a:cs typeface="Times New Roman"/>
                <a:sym typeface="Times New Roman"/>
              </a:rPr>
            </a:br>
            <a:r>
              <a:rPr lang="ru-RU" sz="2400" dirty="0">
                <a:latin typeface="Mulish Black" pitchFamily="2" charset="-52"/>
                <a:ea typeface="Times New Roman"/>
                <a:cs typeface="Times New Roman"/>
                <a:sym typeface="Times New Roman"/>
              </a:rPr>
              <a:t>«</a:t>
            </a:r>
            <a:r>
              <a:rPr lang="ru-RU" sz="2400" dirty="0" smtClean="0">
                <a:latin typeface="Mulish Black" pitchFamily="2" charset="-52"/>
                <a:ea typeface="Times New Roman"/>
                <a:cs typeface="Times New Roman"/>
                <a:sym typeface="Times New Roman"/>
              </a:rPr>
              <a:t>Родитель </a:t>
            </a:r>
            <a:r>
              <a:rPr lang="ru-RU" sz="2400" dirty="0">
                <a:latin typeface="Mulish Black" pitchFamily="2" charset="-52"/>
                <a:ea typeface="Times New Roman"/>
                <a:cs typeface="Times New Roman"/>
                <a:sym typeface="Times New Roman"/>
              </a:rPr>
              <a:t>в теме»</a:t>
            </a:r>
            <a:endParaRPr lang="ru-RU" sz="2400" dirty="0">
              <a:latin typeface="Mulish Black" pitchFamily="2" charset="-52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BD80D71D-6B7F-4C4B-925C-1291653BDE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lang="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EE84A5D-D1B0-4EE2-8E1D-2FCC159AE83C}"/>
              </a:ext>
            </a:extLst>
          </p:cNvPr>
          <p:cNvSpPr txBox="1"/>
          <p:nvPr/>
        </p:nvSpPr>
        <p:spPr>
          <a:xfrm>
            <a:off x="287339" y="2837747"/>
            <a:ext cx="5559424" cy="1379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93763">
              <a:spcAft>
                <a:spcPts val="2500"/>
              </a:spcAft>
              <a:buClr>
                <a:srgbClr val="AB8EFF"/>
              </a:buClr>
            </a:pPr>
            <a:r>
              <a:rPr lang="ru-RU" dirty="0">
                <a:latin typeface="Mulish" pitchFamily="2" charset="-52"/>
              </a:rPr>
              <a:t>цели </a:t>
            </a:r>
            <a:r>
              <a:rPr lang="ru-RU" dirty="0" smtClean="0">
                <a:latin typeface="Mulish" pitchFamily="2" charset="-52"/>
              </a:rPr>
              <a:t>профориентации;</a:t>
            </a:r>
            <a:endParaRPr lang="ru-RU" dirty="0">
              <a:latin typeface="Mulish" pitchFamily="2" charset="-52"/>
            </a:endParaRPr>
          </a:p>
          <a:p>
            <a:pPr marL="893763">
              <a:spcAft>
                <a:spcPts val="2500"/>
              </a:spcAft>
              <a:buClr>
                <a:srgbClr val="AB8EFF"/>
              </a:buClr>
            </a:pPr>
            <a:r>
              <a:rPr lang="ru-RU" dirty="0">
                <a:latin typeface="Mulish" pitchFamily="2" charset="-52"/>
              </a:rPr>
              <a:t>методы помощи </a:t>
            </a:r>
            <a:r>
              <a:rPr lang="ru-RU" dirty="0" smtClean="0">
                <a:latin typeface="Mulish" pitchFamily="2" charset="-52"/>
              </a:rPr>
              <a:t>подростку; </a:t>
            </a:r>
            <a:endParaRPr lang="ru-RU" dirty="0">
              <a:latin typeface="Mulish" pitchFamily="2" charset="-52"/>
            </a:endParaRPr>
          </a:p>
          <a:p>
            <a:pPr marL="893763">
              <a:spcAft>
                <a:spcPts val="2500"/>
              </a:spcAft>
              <a:buClr>
                <a:srgbClr val="AB8EFF"/>
              </a:buClr>
            </a:pPr>
            <a:r>
              <a:rPr lang="ru-RU" dirty="0">
                <a:latin typeface="Mulish" pitchFamily="2" charset="-52"/>
              </a:rPr>
              <a:t>основные ошибки на этом </a:t>
            </a:r>
            <a:r>
              <a:rPr lang="ru-RU" dirty="0" smtClean="0">
                <a:latin typeface="Mulish" pitchFamily="2" charset="-52"/>
              </a:rPr>
              <a:t>пути, </a:t>
            </a:r>
            <a:r>
              <a:rPr lang="ru-RU" dirty="0">
                <a:latin typeface="Mulish" pitchFamily="2" charset="-52"/>
              </a:rPr>
              <a:t>и как их избежать.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47709714-2051-4071-8E0C-AADBDC1A27E0}"/>
              </a:ext>
            </a:extLst>
          </p:cNvPr>
          <p:cNvSpPr/>
          <p:nvPr/>
        </p:nvSpPr>
        <p:spPr>
          <a:xfrm>
            <a:off x="596348" y="2837747"/>
            <a:ext cx="302135" cy="302135"/>
          </a:xfrm>
          <a:prstGeom prst="ellipse">
            <a:avLst/>
          </a:prstGeom>
          <a:solidFill>
            <a:srgbClr val="5A9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9F954EB-AA60-4616-8579-3BE383DF254B}"/>
              </a:ext>
            </a:extLst>
          </p:cNvPr>
          <p:cNvSpPr txBox="1"/>
          <p:nvPr/>
        </p:nvSpPr>
        <p:spPr>
          <a:xfrm>
            <a:off x="179732" y="1188835"/>
            <a:ext cx="56670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Mulish" pitchFamily="2" charset="-52"/>
              </a:rPr>
              <a:t>Приглашая родителей ваших учеников </a:t>
            </a:r>
            <a:br>
              <a:rPr lang="ru-RU" sz="2000" dirty="0">
                <a:latin typeface="Mulish" pitchFamily="2" charset="-52"/>
              </a:rPr>
            </a:br>
            <a:r>
              <a:rPr lang="ru-RU" sz="2000" dirty="0">
                <a:latin typeface="Mulish" pitchFamily="2" charset="-52"/>
              </a:rPr>
              <a:t>на курс «</a:t>
            </a:r>
            <a:r>
              <a:rPr lang="ru-RU" sz="2000" dirty="0" smtClean="0">
                <a:latin typeface="Mulish" pitchFamily="2" charset="-52"/>
              </a:rPr>
              <a:t>Родитель </a:t>
            </a:r>
            <a:r>
              <a:rPr lang="ru-RU" sz="2000" dirty="0">
                <a:latin typeface="Mulish" pitchFamily="2" charset="-52"/>
              </a:rPr>
              <a:t>в теме», </a:t>
            </a:r>
          </a:p>
          <a:p>
            <a:r>
              <a:rPr lang="ru-RU" sz="2000" dirty="0">
                <a:latin typeface="Mulish" pitchFamily="2" charset="-52"/>
              </a:rPr>
              <a:t>вы приобретете в их лице надежных союзников, которые понимают: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9AD671DE-2EC8-4673-840A-FCF33750C3F6}"/>
              </a:ext>
            </a:extLst>
          </p:cNvPr>
          <p:cNvSpPr/>
          <p:nvPr/>
        </p:nvSpPr>
        <p:spPr>
          <a:xfrm>
            <a:off x="596348" y="3376611"/>
            <a:ext cx="302135" cy="302135"/>
          </a:xfrm>
          <a:prstGeom prst="ellipse">
            <a:avLst/>
          </a:prstGeom>
          <a:solidFill>
            <a:srgbClr val="5A9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6870C3F1-9A6D-47F1-8A0B-05F5DCD8FB61}"/>
              </a:ext>
            </a:extLst>
          </p:cNvPr>
          <p:cNvSpPr/>
          <p:nvPr/>
        </p:nvSpPr>
        <p:spPr>
          <a:xfrm>
            <a:off x="596348" y="3915475"/>
            <a:ext cx="302135" cy="302135"/>
          </a:xfrm>
          <a:prstGeom prst="ellipse">
            <a:avLst/>
          </a:prstGeom>
          <a:solidFill>
            <a:srgbClr val="5A9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92EBA22-9621-4729-BD01-49E53BD77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9" t="16390" r="11837" b="8378"/>
          <a:stretch/>
        </p:blipFill>
        <p:spPr>
          <a:xfrm>
            <a:off x="6155772" y="989836"/>
            <a:ext cx="2712004" cy="356393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4773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 idx="4294967295"/>
          </p:nvPr>
        </p:nvSpPr>
        <p:spPr>
          <a:xfrm>
            <a:off x="179732" y="103010"/>
            <a:ext cx="8707120" cy="4761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400" dirty="0">
                <a:latin typeface="Mulish Black" pitchFamily="2" charset="-52"/>
                <a:ea typeface="Times New Roman"/>
                <a:cs typeface="Times New Roman"/>
                <a:sym typeface="Times New Roman"/>
              </a:rPr>
              <a:t>Наполнение онлайн-курса </a:t>
            </a:r>
            <a:br>
              <a:rPr lang="ru-RU" sz="2400" dirty="0">
                <a:latin typeface="Mulish Black" pitchFamily="2" charset="-52"/>
                <a:ea typeface="Times New Roman"/>
                <a:cs typeface="Times New Roman"/>
                <a:sym typeface="Times New Roman"/>
              </a:rPr>
            </a:br>
            <a:r>
              <a:rPr lang="ru-RU" sz="2400" dirty="0">
                <a:latin typeface="Mulish Black" pitchFamily="2" charset="-52"/>
                <a:ea typeface="Times New Roman"/>
                <a:cs typeface="Times New Roman"/>
                <a:sym typeface="Times New Roman"/>
              </a:rPr>
              <a:t>«</a:t>
            </a:r>
            <a:r>
              <a:rPr lang="ru-RU" sz="2400" dirty="0" smtClean="0">
                <a:latin typeface="Mulish Black" pitchFamily="2" charset="-52"/>
                <a:ea typeface="Times New Roman"/>
                <a:cs typeface="Times New Roman"/>
                <a:sym typeface="Times New Roman"/>
              </a:rPr>
              <a:t>Родитель </a:t>
            </a:r>
            <a:r>
              <a:rPr lang="ru-RU" sz="2400" dirty="0">
                <a:latin typeface="Mulish Black" pitchFamily="2" charset="-52"/>
                <a:ea typeface="Times New Roman"/>
                <a:cs typeface="Times New Roman"/>
                <a:sym typeface="Times New Roman"/>
              </a:rPr>
              <a:t>в теме»</a:t>
            </a:r>
            <a:endParaRPr lang="ru-RU" sz="2400" dirty="0">
              <a:latin typeface="Mulish Black" pitchFamily="2" charset="-52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BD80D71D-6B7F-4C4B-925C-1291653BDE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EE84A5D-D1B0-4EE2-8E1D-2FCC159AE83C}"/>
              </a:ext>
            </a:extLst>
          </p:cNvPr>
          <p:cNvSpPr txBox="1"/>
          <p:nvPr/>
        </p:nvSpPr>
        <p:spPr>
          <a:xfrm>
            <a:off x="0" y="1477678"/>
            <a:ext cx="6535736" cy="2667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93763">
              <a:spcAft>
                <a:spcPts val="2500"/>
              </a:spcAft>
              <a:buClr>
                <a:srgbClr val="AB8EFF"/>
              </a:buClr>
            </a:pPr>
            <a:r>
              <a:rPr lang="ru-RU" dirty="0">
                <a:latin typeface="Mulish" pitchFamily="2" charset="-52"/>
              </a:rPr>
              <a:t>14 основных и 9 бонусных лекций и практических </a:t>
            </a:r>
            <a:r>
              <a:rPr lang="ru-RU" dirty="0" smtClean="0">
                <a:latin typeface="Mulish" pitchFamily="2" charset="-52"/>
              </a:rPr>
              <a:t>занятий;</a:t>
            </a:r>
            <a:endParaRPr lang="ru-RU" dirty="0">
              <a:latin typeface="Mulish" pitchFamily="2" charset="-52"/>
            </a:endParaRPr>
          </a:p>
          <a:p>
            <a:pPr marL="893763">
              <a:spcAft>
                <a:spcPts val="2500"/>
              </a:spcAft>
              <a:buClr>
                <a:srgbClr val="AB8EFF"/>
              </a:buClr>
            </a:pPr>
            <a:r>
              <a:rPr lang="ru-RU" dirty="0">
                <a:latin typeface="Mulish" pitchFamily="2" charset="-52"/>
              </a:rPr>
              <a:t>тесты для родителей и ребенка: профориентация, интересы </a:t>
            </a:r>
            <a:br>
              <a:rPr lang="ru-RU" dirty="0">
                <a:latin typeface="Mulish" pitchFamily="2" charset="-52"/>
              </a:rPr>
            </a:br>
            <a:r>
              <a:rPr lang="ru-RU" dirty="0">
                <a:latin typeface="Mulish" pitchFamily="2" charset="-52"/>
              </a:rPr>
              <a:t>и способности, готовность к выбору </a:t>
            </a:r>
            <a:r>
              <a:rPr lang="ru-RU" dirty="0" smtClean="0">
                <a:latin typeface="Mulish" pitchFamily="2" charset="-52"/>
              </a:rPr>
              <a:t>профессии;</a:t>
            </a:r>
            <a:endParaRPr lang="ru-RU" dirty="0">
              <a:latin typeface="Mulish" pitchFamily="2" charset="-52"/>
            </a:endParaRPr>
          </a:p>
          <a:p>
            <a:pPr marL="893763">
              <a:spcAft>
                <a:spcPts val="2500"/>
              </a:spcAft>
              <a:buClr>
                <a:srgbClr val="AB8EFF"/>
              </a:buClr>
            </a:pPr>
            <a:r>
              <a:rPr lang="ru-RU" dirty="0">
                <a:latin typeface="Mulish" pitchFamily="2" charset="-52"/>
              </a:rPr>
              <a:t>статьи для более глубокого изучения </a:t>
            </a:r>
            <a:r>
              <a:rPr lang="ru-RU" dirty="0" smtClean="0">
                <a:latin typeface="Mulish" pitchFamily="2" charset="-52"/>
              </a:rPr>
              <a:t>темы;</a:t>
            </a:r>
            <a:endParaRPr lang="ru-RU" dirty="0">
              <a:latin typeface="Mulish" pitchFamily="2" charset="-52"/>
            </a:endParaRPr>
          </a:p>
          <a:p>
            <a:pPr marL="893763">
              <a:spcAft>
                <a:spcPts val="2500"/>
              </a:spcAft>
              <a:buClr>
                <a:srgbClr val="AB8EFF"/>
              </a:buClr>
            </a:pPr>
            <a:r>
              <a:rPr lang="ru-RU" dirty="0">
                <a:latin typeface="Mulish" pitchFamily="2" charset="-52"/>
              </a:rPr>
              <a:t>гайды и чек-листы с полезными советами в </a:t>
            </a:r>
            <a:r>
              <a:rPr lang="ru-RU" dirty="0" smtClean="0">
                <a:latin typeface="Mulish" pitchFamily="2" charset="-52"/>
              </a:rPr>
              <a:t>подарок;</a:t>
            </a:r>
            <a:endParaRPr lang="ru-RU" dirty="0">
              <a:latin typeface="Mulish" pitchFamily="2" charset="-52"/>
            </a:endParaRPr>
          </a:p>
          <a:p>
            <a:pPr marL="893763">
              <a:spcAft>
                <a:spcPts val="2500"/>
              </a:spcAft>
              <a:buClr>
                <a:srgbClr val="AB8EFF"/>
              </a:buClr>
            </a:pPr>
            <a:r>
              <a:rPr lang="ru-RU" dirty="0">
                <a:latin typeface="Mulish" pitchFamily="2" charset="-52"/>
              </a:rPr>
              <a:t>конспекты с самыми важными тезисами по </a:t>
            </a:r>
            <a:r>
              <a:rPr lang="ru-RU" dirty="0" smtClean="0">
                <a:latin typeface="Mulish" pitchFamily="2" charset="-52"/>
              </a:rPr>
              <a:t>теме.</a:t>
            </a:r>
            <a:endParaRPr lang="ru-RU" dirty="0">
              <a:latin typeface="Mulish" pitchFamily="2" charset="-52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47709714-2051-4071-8E0C-AADBDC1A27E0}"/>
              </a:ext>
            </a:extLst>
          </p:cNvPr>
          <p:cNvSpPr/>
          <p:nvPr/>
        </p:nvSpPr>
        <p:spPr>
          <a:xfrm>
            <a:off x="603782" y="1469177"/>
            <a:ext cx="302135" cy="302135"/>
          </a:xfrm>
          <a:prstGeom prst="ellipse">
            <a:avLst/>
          </a:prstGeom>
          <a:solidFill>
            <a:srgbClr val="AB8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9AD671DE-2EC8-4673-840A-FCF33750C3F6}"/>
              </a:ext>
            </a:extLst>
          </p:cNvPr>
          <p:cNvSpPr/>
          <p:nvPr/>
        </p:nvSpPr>
        <p:spPr>
          <a:xfrm>
            <a:off x="603782" y="2008041"/>
            <a:ext cx="302135" cy="302135"/>
          </a:xfrm>
          <a:prstGeom prst="ellipse">
            <a:avLst/>
          </a:prstGeom>
          <a:solidFill>
            <a:srgbClr val="AB8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6870C3F1-9A6D-47F1-8A0B-05F5DCD8FB61}"/>
              </a:ext>
            </a:extLst>
          </p:cNvPr>
          <p:cNvSpPr/>
          <p:nvPr/>
        </p:nvSpPr>
        <p:spPr>
          <a:xfrm>
            <a:off x="603782" y="2770172"/>
            <a:ext cx="302135" cy="302135"/>
          </a:xfrm>
          <a:prstGeom prst="ellipse">
            <a:avLst/>
          </a:prstGeom>
          <a:solidFill>
            <a:srgbClr val="AB8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14A2C0DF-EA75-4C52-8DAF-FE929C237B65}"/>
              </a:ext>
            </a:extLst>
          </p:cNvPr>
          <p:cNvSpPr/>
          <p:nvPr/>
        </p:nvSpPr>
        <p:spPr>
          <a:xfrm>
            <a:off x="603782" y="3297653"/>
            <a:ext cx="302135" cy="302135"/>
          </a:xfrm>
          <a:prstGeom prst="ellipse">
            <a:avLst/>
          </a:prstGeom>
          <a:solidFill>
            <a:srgbClr val="AB8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C4F56C5B-60E7-49F3-A18D-2D4F477A79A9}"/>
              </a:ext>
            </a:extLst>
          </p:cNvPr>
          <p:cNvSpPr/>
          <p:nvPr/>
        </p:nvSpPr>
        <p:spPr>
          <a:xfrm>
            <a:off x="603782" y="3825134"/>
            <a:ext cx="302135" cy="302135"/>
          </a:xfrm>
          <a:prstGeom prst="ellipse">
            <a:avLst/>
          </a:prstGeom>
          <a:solidFill>
            <a:srgbClr val="AB8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5AD0941-6197-4E13-A65A-F7BC74938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404" y="579120"/>
            <a:ext cx="1512546" cy="2149812"/>
          </a:xfrm>
          <a:prstGeom prst="roundRect">
            <a:avLst/>
          </a:prstGeom>
          <a:ln w="25400">
            <a:solidFill>
              <a:srgbClr val="AB8EFF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2921D20-F4A4-4E87-AF92-E18D5DA00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840" y="2016864"/>
            <a:ext cx="1512547" cy="2136712"/>
          </a:xfrm>
          <a:prstGeom prst="roundRect">
            <a:avLst/>
          </a:prstGeom>
          <a:ln w="25400">
            <a:solidFill>
              <a:srgbClr val="AB8EFF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8F11E350-290E-42A5-822A-F69314F8C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8404" y="2663422"/>
            <a:ext cx="1538503" cy="2167890"/>
          </a:xfrm>
          <a:prstGeom prst="roundRect">
            <a:avLst/>
          </a:prstGeom>
          <a:ln w="25400">
            <a:solidFill>
              <a:srgbClr val="AB8EFF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155192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 idx="4294967295"/>
          </p:nvPr>
        </p:nvSpPr>
        <p:spPr>
          <a:xfrm>
            <a:off x="179732" y="103010"/>
            <a:ext cx="8707120" cy="4761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400" dirty="0">
                <a:latin typeface="Mulish Black" pitchFamily="2" charset="-52"/>
                <a:ea typeface="Times New Roman"/>
                <a:cs typeface="Times New Roman"/>
                <a:sym typeface="Times New Roman"/>
              </a:rPr>
              <a:t>Эксперты курса</a:t>
            </a:r>
            <a:endParaRPr lang="ru-RU" sz="2400" dirty="0">
              <a:latin typeface="Mulish Black" pitchFamily="2" charset="-52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BD80D71D-6B7F-4C4B-925C-1291653BDE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99283DD-8D5C-4DFF-9148-44C3419B9332}"/>
              </a:ext>
            </a:extLst>
          </p:cNvPr>
          <p:cNvSpPr txBox="1"/>
          <p:nvPr/>
        </p:nvSpPr>
        <p:spPr>
          <a:xfrm>
            <a:off x="1182115" y="970637"/>
            <a:ext cx="1836982" cy="713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</a:pPr>
            <a:r>
              <a:rPr lang="ru-RU" sz="1150" b="1" dirty="0">
                <a:latin typeface="Mulish" pitchFamily="2" charset="-52"/>
              </a:rPr>
              <a:t>Виктор Неумывакин</a:t>
            </a:r>
          </a:p>
          <a:p>
            <a:pPr>
              <a:spcAft>
                <a:spcPts val="700"/>
              </a:spcAft>
            </a:pPr>
            <a:r>
              <a:rPr lang="ru-RU" sz="1150" dirty="0">
                <a:latin typeface="Mulish" pitchFamily="2" charset="-52"/>
              </a:rPr>
              <a:t>Министерство просвещения РФ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AF13FEF-03BD-4984-83DE-50B429910F87}"/>
              </a:ext>
            </a:extLst>
          </p:cNvPr>
          <p:cNvSpPr txBox="1"/>
          <p:nvPr/>
        </p:nvSpPr>
        <p:spPr>
          <a:xfrm>
            <a:off x="7017172" y="970637"/>
            <a:ext cx="1718057" cy="713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</a:pPr>
            <a:r>
              <a:rPr lang="ru-RU" sz="1150" b="1" dirty="0">
                <a:latin typeface="Mulish" pitchFamily="2" charset="-52"/>
              </a:rPr>
              <a:t>Виталий Алтухов</a:t>
            </a:r>
          </a:p>
          <a:p>
            <a:pPr>
              <a:spcAft>
                <a:spcPts val="700"/>
              </a:spcAft>
            </a:pPr>
            <a:r>
              <a:rPr lang="ru-RU" sz="1150" dirty="0">
                <a:latin typeface="Mulish" pitchFamily="2" charset="-52"/>
              </a:rPr>
              <a:t>Компания </a:t>
            </a:r>
            <a:r>
              <a:rPr lang="en-US" sz="1150" dirty="0">
                <a:latin typeface="Mulish" pitchFamily="2" charset="-52"/>
              </a:rPr>
              <a:t>«</a:t>
            </a:r>
            <a:r>
              <a:rPr lang="ru-RU" sz="1150" dirty="0" err="1">
                <a:latin typeface="Mulish" pitchFamily="2" charset="-52"/>
              </a:rPr>
              <a:t>Профилум</a:t>
            </a:r>
            <a:r>
              <a:rPr lang="en-US" sz="1150" dirty="0">
                <a:latin typeface="Mulish" pitchFamily="2" charset="-52"/>
              </a:rPr>
              <a:t>»</a:t>
            </a:r>
            <a:endParaRPr lang="ru-RU" sz="1150" dirty="0">
              <a:latin typeface="Mulish" pitchFamily="2" charset="-52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5D032FA7-7C7A-4548-9152-FFF1799B7659}"/>
              </a:ext>
            </a:extLst>
          </p:cNvPr>
          <p:cNvGrpSpPr/>
          <p:nvPr/>
        </p:nvGrpSpPr>
        <p:grpSpPr>
          <a:xfrm>
            <a:off x="3335178" y="978049"/>
            <a:ext cx="2485486" cy="716397"/>
            <a:chOff x="414686" y="2116138"/>
            <a:chExt cx="2485486" cy="71639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7CC9D652-3CAB-4D6A-A8D9-61803B7352D8}"/>
                </a:ext>
              </a:extLst>
            </p:cNvPr>
            <p:cNvSpPr txBox="1"/>
            <p:nvPr/>
          </p:nvSpPr>
          <p:spPr>
            <a:xfrm>
              <a:off x="1182115" y="2119519"/>
              <a:ext cx="1718057" cy="713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700"/>
                </a:spcAft>
              </a:pPr>
              <a:r>
                <a:rPr lang="ru-RU" sz="1150" b="1" dirty="0">
                  <a:latin typeface="Mulish" pitchFamily="2" charset="-52"/>
                </a:rPr>
                <a:t>Иван Есин</a:t>
              </a:r>
            </a:p>
            <a:p>
              <a:pPr>
                <a:spcAft>
                  <a:spcPts val="700"/>
                </a:spcAft>
              </a:pPr>
              <a:r>
                <a:rPr lang="ru-RU" sz="1150" dirty="0">
                  <a:latin typeface="Mulish" pitchFamily="2" charset="-52"/>
                </a:rPr>
                <a:t>Фонд Гуманитарных Проектов</a:t>
              </a: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43C3737D-EB4C-452B-8AA8-487DA5A220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216" b="29915"/>
            <a:stretch/>
          </p:blipFill>
          <p:spPr>
            <a:xfrm>
              <a:off x="414686" y="2116138"/>
              <a:ext cx="710852" cy="713017"/>
            </a:xfrm>
            <a:prstGeom prst="round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29220AA5-D286-4454-A4CB-3727D6CDD8E1}"/>
              </a:ext>
            </a:extLst>
          </p:cNvPr>
          <p:cNvGrpSpPr/>
          <p:nvPr/>
        </p:nvGrpSpPr>
        <p:grpSpPr>
          <a:xfrm>
            <a:off x="1580851" y="2443446"/>
            <a:ext cx="2487423" cy="715366"/>
            <a:chOff x="412749" y="3241309"/>
            <a:chExt cx="2487423" cy="71536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6B16A1F-93F6-4F5A-9538-F3C4F5F426B5}"/>
                </a:ext>
              </a:extLst>
            </p:cNvPr>
            <p:cNvSpPr txBox="1"/>
            <p:nvPr/>
          </p:nvSpPr>
          <p:spPr>
            <a:xfrm>
              <a:off x="1182115" y="3243659"/>
              <a:ext cx="1718057" cy="713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700"/>
                </a:spcAft>
              </a:pPr>
              <a:r>
                <a:rPr lang="ru-RU" sz="1150" b="1" dirty="0">
                  <a:latin typeface="Mulish" pitchFamily="2" charset="-52"/>
                </a:rPr>
                <a:t>Наталья Кравченко</a:t>
              </a:r>
              <a:endParaRPr lang="en-US" sz="1150" b="1" dirty="0">
                <a:latin typeface="Mulish" pitchFamily="2" charset="-52"/>
              </a:endParaRPr>
            </a:p>
            <a:p>
              <a:pPr>
                <a:spcAft>
                  <a:spcPts val="700"/>
                </a:spcAft>
              </a:pPr>
              <a:r>
                <a:rPr lang="ru-RU" sz="1150" dirty="0">
                  <a:latin typeface="Mulish" pitchFamily="2" charset="-52"/>
                </a:rPr>
                <a:t>Общественная </a:t>
              </a:r>
              <a:r>
                <a:rPr lang="en-US" sz="1150" dirty="0">
                  <a:latin typeface="Mulish" pitchFamily="2" charset="-52"/>
                </a:rPr>
                <a:t/>
              </a:r>
              <a:br>
                <a:rPr lang="en-US" sz="1150" dirty="0">
                  <a:latin typeface="Mulish" pitchFamily="2" charset="-52"/>
                </a:rPr>
              </a:br>
              <a:r>
                <a:rPr lang="ru-RU" sz="1150" dirty="0">
                  <a:latin typeface="Mulish" pitchFamily="2" charset="-52"/>
                </a:rPr>
                <a:t>палата РФ</a:t>
              </a: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CE5C17F4-6605-4044-9034-AB514C32EA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17" t="6866" r="12408" b="47946"/>
            <a:stretch/>
          </p:blipFill>
          <p:spPr>
            <a:xfrm>
              <a:off x="412749" y="3241309"/>
              <a:ext cx="712789" cy="713017"/>
            </a:xfrm>
            <a:prstGeom prst="roundRect">
              <a:avLst/>
            </a:prstGeom>
          </p:spPr>
        </p:pic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29049D41-4B26-46BC-BF8D-A1D3D5632ACD}"/>
              </a:ext>
            </a:extLst>
          </p:cNvPr>
          <p:cNvGrpSpPr/>
          <p:nvPr/>
        </p:nvGrpSpPr>
        <p:grpSpPr>
          <a:xfrm>
            <a:off x="4046030" y="3819992"/>
            <a:ext cx="3297745" cy="979755"/>
            <a:chOff x="3338918" y="886028"/>
            <a:chExt cx="3297745" cy="97975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CE4E59A4-C069-47F8-AB3C-2FBAC7E6BA01}"/>
                </a:ext>
              </a:extLst>
            </p:cNvPr>
            <p:cNvSpPr txBox="1"/>
            <p:nvPr/>
          </p:nvSpPr>
          <p:spPr>
            <a:xfrm>
              <a:off x="4106290" y="886028"/>
              <a:ext cx="2530373" cy="9797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700"/>
                </a:spcAft>
              </a:pPr>
              <a:r>
                <a:rPr lang="ru-RU" sz="1150" b="1" dirty="0">
                  <a:latin typeface="Mulish" pitchFamily="2" charset="-52"/>
                </a:rPr>
                <a:t>Игорь Барсуков</a:t>
              </a:r>
              <a:endParaRPr lang="en-US" sz="1150" b="1" dirty="0">
                <a:latin typeface="Mulish" pitchFamily="2" charset="-52"/>
              </a:endParaRPr>
            </a:p>
            <a:p>
              <a:pPr>
                <a:spcAft>
                  <a:spcPts val="700"/>
                </a:spcAft>
              </a:pPr>
              <a:r>
                <a:rPr lang="ru-RU" sz="1150" dirty="0">
                  <a:latin typeface="Mulish" pitchFamily="2" charset="-52"/>
                </a:rPr>
                <a:t>НИУ Высшая школа экономики,</a:t>
              </a:r>
            </a:p>
            <a:p>
              <a:pPr>
                <a:spcAft>
                  <a:spcPts val="700"/>
                </a:spcAft>
              </a:pPr>
              <a:r>
                <a:rPr lang="ru-RU" sz="1150" dirty="0">
                  <a:latin typeface="Mulish" pitchFamily="2" charset="-52"/>
                </a:rPr>
                <a:t>Общественный совет при Министерстве просвещения РФ</a:t>
              </a:r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xmlns="" id="{7FBEE72B-B41D-42CD-BE91-6D1DB12EB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8918" y="965200"/>
              <a:ext cx="713017" cy="713017"/>
            </a:xfrm>
            <a:prstGeom prst="roundRect">
              <a:avLst/>
            </a:prstGeom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A0C3A883-2937-4FAE-B34D-9A23193DE71A}"/>
              </a:ext>
            </a:extLst>
          </p:cNvPr>
          <p:cNvGrpSpPr/>
          <p:nvPr/>
        </p:nvGrpSpPr>
        <p:grpSpPr>
          <a:xfrm>
            <a:off x="5066424" y="2438087"/>
            <a:ext cx="3383893" cy="729710"/>
            <a:chOff x="3331210" y="2571750"/>
            <a:chExt cx="3383893" cy="729710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6F9FECFA-2B40-4EDE-98FF-76FDBBEB1CDB}"/>
                </a:ext>
              </a:extLst>
            </p:cNvPr>
            <p:cNvSpPr txBox="1"/>
            <p:nvPr/>
          </p:nvSpPr>
          <p:spPr>
            <a:xfrm>
              <a:off x="4098924" y="2588444"/>
              <a:ext cx="2616179" cy="713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700"/>
                </a:spcAft>
              </a:pPr>
              <a:r>
                <a:rPr lang="ru-RU" sz="1150" b="1" dirty="0">
                  <a:latin typeface="Mulish" pitchFamily="2" charset="-52"/>
                </a:rPr>
                <a:t>Валерия </a:t>
              </a:r>
              <a:r>
                <a:rPr lang="ru-RU" sz="1150" b="1" dirty="0" err="1">
                  <a:latin typeface="Mulish" pitchFamily="2" charset="-52"/>
                </a:rPr>
                <a:t>Касамара</a:t>
              </a:r>
              <a:endParaRPr lang="ru-RU" sz="1150" b="1" dirty="0">
                <a:latin typeface="Mulish" pitchFamily="2" charset="-52"/>
              </a:endParaRPr>
            </a:p>
            <a:p>
              <a:pPr>
                <a:spcAft>
                  <a:spcPts val="700"/>
                </a:spcAft>
              </a:pPr>
              <a:r>
                <a:rPr lang="ru-RU" sz="1150" dirty="0">
                  <a:latin typeface="Mulish" pitchFamily="2" charset="-52"/>
                </a:rPr>
                <a:t>Всероссийская студенческая олимпиада «Я </a:t>
              </a:r>
              <a:r>
                <a:rPr lang="en-US" sz="1150" dirty="0">
                  <a:latin typeface="Mulish" pitchFamily="2" charset="-52"/>
                </a:rPr>
                <a:t>—</a:t>
              </a:r>
              <a:r>
                <a:rPr lang="ru-RU" sz="1150" dirty="0">
                  <a:latin typeface="Mulish" pitchFamily="2" charset="-52"/>
                </a:rPr>
                <a:t> профессионал»</a:t>
              </a:r>
            </a:p>
          </p:txBody>
        </p:sp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xmlns="" id="{13CF3BB6-30CA-4540-B735-385C5248B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31210" y="2571750"/>
              <a:ext cx="720725" cy="720725"/>
            </a:xfrm>
            <a:prstGeom prst="roundRect">
              <a:avLst/>
            </a:prstGeom>
          </p:spPr>
        </p:pic>
      </p:grp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xmlns="" id="{335C58E4-EF97-428A-8FF3-80CE594B7EE9}"/>
              </a:ext>
            </a:extLst>
          </p:cNvPr>
          <p:cNvSpPr/>
          <p:nvPr/>
        </p:nvSpPr>
        <p:spPr>
          <a:xfrm>
            <a:off x="279400" y="840653"/>
            <a:ext cx="2744216" cy="996505"/>
          </a:xfrm>
          <a:prstGeom prst="roundRect">
            <a:avLst/>
          </a:prstGeom>
          <a:noFill/>
          <a:ln>
            <a:solidFill>
              <a:srgbClr val="14CE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CDCA9567-8196-45F3-A5EC-D05363C27E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9988" y="963271"/>
            <a:ext cx="714946" cy="714946"/>
          </a:xfrm>
          <a:prstGeom prst="round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7435A3B5-80EC-44D4-AE62-098E82DB3ABD}"/>
              </a:ext>
            </a:extLst>
          </p:cNvPr>
          <p:cNvGrpSpPr/>
          <p:nvPr/>
        </p:nvGrpSpPr>
        <p:grpSpPr>
          <a:xfrm>
            <a:off x="412750" y="3828591"/>
            <a:ext cx="3016250" cy="889987"/>
            <a:chOff x="6249988" y="2033817"/>
            <a:chExt cx="3016250" cy="889987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D539D4D1-D7F4-4DA0-98A3-DBC01772C0F1}"/>
                </a:ext>
              </a:extLst>
            </p:cNvPr>
            <p:cNvSpPr txBox="1"/>
            <p:nvPr/>
          </p:nvSpPr>
          <p:spPr>
            <a:xfrm>
              <a:off x="7023099" y="2033817"/>
              <a:ext cx="2243139" cy="8899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700"/>
                </a:spcAft>
              </a:pPr>
              <a:r>
                <a:rPr lang="ru-RU" sz="1150" b="1" dirty="0">
                  <a:latin typeface="Mulish" pitchFamily="2" charset="-52"/>
                </a:rPr>
                <a:t>Наталья </a:t>
              </a:r>
              <a:r>
                <a:rPr lang="ru-RU" sz="1150" b="1" dirty="0" err="1">
                  <a:latin typeface="Mulish" pitchFamily="2" charset="-52"/>
                </a:rPr>
                <a:t>Хозицкая</a:t>
              </a:r>
              <a:endParaRPr lang="en-US" sz="1150" b="1" dirty="0">
                <a:latin typeface="Mulish" pitchFamily="2" charset="-52"/>
              </a:endParaRPr>
            </a:p>
            <a:p>
              <a:pPr>
                <a:spcAft>
                  <a:spcPts val="700"/>
                </a:spcAft>
              </a:pPr>
              <a:r>
                <a:rPr lang="ru-RU" sz="1150" dirty="0">
                  <a:latin typeface="Mulish" pitchFamily="2" charset="-52"/>
                </a:rPr>
                <a:t>Специалист по выбору профессии и планированию карьеры</a:t>
              </a:r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xmlns="" id="{A2E16AFC-FB43-433E-9B3C-34E76776F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49988" y="2089150"/>
              <a:ext cx="712787" cy="712787"/>
            </a:xfrm>
            <a:prstGeom prst="roundRect">
              <a:avLst/>
            </a:prstGeom>
          </p:spPr>
        </p:pic>
      </p:grpSp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8305A72D-4231-46D3-BC69-E2B864B0543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2232"/>
          <a:stretch/>
        </p:blipFill>
        <p:spPr>
          <a:xfrm>
            <a:off x="412750" y="970636"/>
            <a:ext cx="709041" cy="713017"/>
          </a:xfrm>
          <a:prstGeom prst="roundRect">
            <a:avLst/>
          </a:prstGeom>
        </p:spPr>
      </p:pic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xmlns="" id="{1F93EF9B-A230-4CC1-A384-7D0E2F3C4A95}"/>
              </a:ext>
            </a:extLst>
          </p:cNvPr>
          <p:cNvSpPr/>
          <p:nvPr/>
        </p:nvSpPr>
        <p:spPr>
          <a:xfrm>
            <a:off x="3209245" y="840653"/>
            <a:ext cx="2744216" cy="996505"/>
          </a:xfrm>
          <a:prstGeom prst="roundRect">
            <a:avLst/>
          </a:prstGeom>
          <a:noFill/>
          <a:ln>
            <a:solidFill>
              <a:srgbClr val="14CE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xmlns="" id="{C04C1473-AF81-44CF-A4A0-363221F72497}"/>
              </a:ext>
            </a:extLst>
          </p:cNvPr>
          <p:cNvSpPr/>
          <p:nvPr/>
        </p:nvSpPr>
        <p:spPr>
          <a:xfrm>
            <a:off x="6132676" y="840653"/>
            <a:ext cx="2744216" cy="996505"/>
          </a:xfrm>
          <a:prstGeom prst="roundRect">
            <a:avLst/>
          </a:prstGeom>
          <a:noFill/>
          <a:ln>
            <a:solidFill>
              <a:srgbClr val="14CE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xmlns="" id="{EB667AB4-E66C-4EAA-816D-7E3CF57CF5ED}"/>
              </a:ext>
            </a:extLst>
          </p:cNvPr>
          <p:cNvSpPr/>
          <p:nvPr/>
        </p:nvSpPr>
        <p:spPr>
          <a:xfrm>
            <a:off x="4954198" y="2315962"/>
            <a:ext cx="3440940" cy="996505"/>
          </a:xfrm>
          <a:prstGeom prst="roundRect">
            <a:avLst/>
          </a:prstGeom>
          <a:noFill/>
          <a:ln>
            <a:solidFill>
              <a:srgbClr val="14CE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xmlns="" id="{F9BD0530-28BE-4167-B19D-3AFB6CC60B7B}"/>
              </a:ext>
            </a:extLst>
          </p:cNvPr>
          <p:cNvSpPr/>
          <p:nvPr/>
        </p:nvSpPr>
        <p:spPr>
          <a:xfrm>
            <a:off x="1458079" y="2315962"/>
            <a:ext cx="2731724" cy="996505"/>
          </a:xfrm>
          <a:prstGeom prst="roundRect">
            <a:avLst/>
          </a:prstGeom>
          <a:noFill/>
          <a:ln>
            <a:solidFill>
              <a:srgbClr val="14CE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xmlns="" id="{66C42B36-93C8-4D57-AEC2-6C660CB6BABB}"/>
              </a:ext>
            </a:extLst>
          </p:cNvPr>
          <p:cNvSpPr/>
          <p:nvPr/>
        </p:nvSpPr>
        <p:spPr>
          <a:xfrm>
            <a:off x="279490" y="3751682"/>
            <a:ext cx="3251986" cy="1041308"/>
          </a:xfrm>
          <a:prstGeom prst="roundRect">
            <a:avLst/>
          </a:prstGeom>
          <a:noFill/>
          <a:ln>
            <a:solidFill>
              <a:srgbClr val="14CE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xmlns="" id="{E858C0EB-E4BE-4B9F-82E0-9DF8426B838B}"/>
              </a:ext>
            </a:extLst>
          </p:cNvPr>
          <p:cNvSpPr/>
          <p:nvPr/>
        </p:nvSpPr>
        <p:spPr>
          <a:xfrm>
            <a:off x="3898123" y="3751682"/>
            <a:ext cx="3582615" cy="1041308"/>
          </a:xfrm>
          <a:prstGeom prst="roundRect">
            <a:avLst/>
          </a:prstGeom>
          <a:noFill/>
          <a:ln>
            <a:solidFill>
              <a:srgbClr val="14CE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2898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 idx="4294967295"/>
          </p:nvPr>
        </p:nvSpPr>
        <p:spPr>
          <a:xfrm>
            <a:off x="179732" y="103010"/>
            <a:ext cx="8707120" cy="4761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400" dirty="0">
                <a:latin typeface="Mulish Black" pitchFamily="2" charset="-52"/>
                <a:ea typeface="Times New Roman"/>
                <a:cs typeface="Times New Roman"/>
                <a:sym typeface="Times New Roman"/>
              </a:rPr>
              <a:t>Эксперты курса</a:t>
            </a:r>
            <a:endParaRPr lang="ru-RU" sz="2400" dirty="0">
              <a:latin typeface="Mulish Black" pitchFamily="2" charset="-52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BD80D71D-6B7F-4C4B-925C-1291653BDE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621C816B-F9A2-4E69-BDEF-A79B4C9C6095}"/>
              </a:ext>
            </a:extLst>
          </p:cNvPr>
          <p:cNvGrpSpPr/>
          <p:nvPr/>
        </p:nvGrpSpPr>
        <p:grpSpPr>
          <a:xfrm>
            <a:off x="279400" y="786807"/>
            <a:ext cx="2744216" cy="996505"/>
            <a:chOff x="279400" y="840653"/>
            <a:chExt cx="2744216" cy="996505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xmlns="" id="{2AA27CA2-63F6-41E0-AD12-AD4A2D0FA64E}"/>
                </a:ext>
              </a:extLst>
            </p:cNvPr>
            <p:cNvSpPr/>
            <p:nvPr/>
          </p:nvSpPr>
          <p:spPr>
            <a:xfrm>
              <a:off x="279400" y="840653"/>
              <a:ext cx="2744216" cy="9965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4CE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99283DD-8D5C-4DFF-9148-44C3419B9332}"/>
                </a:ext>
              </a:extLst>
            </p:cNvPr>
            <p:cNvSpPr txBox="1"/>
            <p:nvPr/>
          </p:nvSpPr>
          <p:spPr>
            <a:xfrm>
              <a:off x="1182115" y="970637"/>
              <a:ext cx="1718057" cy="713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700"/>
                </a:spcAft>
              </a:pPr>
              <a:r>
                <a:rPr lang="ru-RU" sz="1150" b="1" dirty="0">
                  <a:latin typeface="Mulish" pitchFamily="2" charset="-52"/>
                </a:rPr>
                <a:t>Алена Август</a:t>
              </a:r>
              <a:endParaRPr lang="en-US" sz="1150" b="1" dirty="0">
                <a:latin typeface="Mulish" pitchFamily="2" charset="-52"/>
              </a:endParaRPr>
            </a:p>
            <a:p>
              <a:pPr>
                <a:spcAft>
                  <a:spcPts val="700"/>
                </a:spcAft>
              </a:pPr>
              <a:r>
                <a:rPr lang="ru-RU" sz="1150" dirty="0">
                  <a:latin typeface="Mulish" pitchFamily="2" charset="-52"/>
                </a:rPr>
                <a:t>Психолог, эксперт </a:t>
              </a:r>
              <a:r>
                <a:rPr lang="en-US" sz="1150" dirty="0">
                  <a:latin typeface="Mulish" pitchFamily="2" charset="-52"/>
                </a:rPr>
                <a:t/>
              </a:r>
              <a:br>
                <a:rPr lang="en-US" sz="1150" dirty="0">
                  <a:latin typeface="Mulish" pitchFamily="2" charset="-52"/>
                </a:rPr>
              </a:br>
              <a:r>
                <a:rPr lang="ru-RU" sz="1150" dirty="0">
                  <a:latin typeface="Mulish" pitchFamily="2" charset="-52"/>
                </a:rPr>
                <a:t>по коммуникациям</a:t>
              </a: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09D5BC7A-2EE3-46D9-98BC-CC3E652AA8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107" t="12589" r="12238" b="37566"/>
            <a:stretch/>
          </p:blipFill>
          <p:spPr>
            <a:xfrm>
              <a:off x="412520" y="964283"/>
              <a:ext cx="713017" cy="714375"/>
            </a:xfrm>
            <a:prstGeom prst="roundRect">
              <a:avLst/>
            </a:prstGeom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4EFBE84A-F6EC-4F86-981D-9C0028049042}"/>
              </a:ext>
            </a:extLst>
          </p:cNvPr>
          <p:cNvGrpSpPr/>
          <p:nvPr/>
        </p:nvGrpSpPr>
        <p:grpSpPr>
          <a:xfrm>
            <a:off x="3201479" y="786807"/>
            <a:ext cx="2744216" cy="996505"/>
            <a:chOff x="279400" y="2065735"/>
            <a:chExt cx="2744216" cy="996505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xmlns="" id="{56A1A40D-8229-4DE4-AADA-C71247496597}"/>
                </a:ext>
              </a:extLst>
            </p:cNvPr>
            <p:cNvSpPr/>
            <p:nvPr/>
          </p:nvSpPr>
          <p:spPr>
            <a:xfrm>
              <a:off x="279400" y="2065735"/>
              <a:ext cx="2744216" cy="9965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4CE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7CC9D652-3CAB-4D6A-A8D9-61803B7352D8}"/>
                </a:ext>
              </a:extLst>
            </p:cNvPr>
            <p:cNvSpPr txBox="1"/>
            <p:nvPr/>
          </p:nvSpPr>
          <p:spPr>
            <a:xfrm>
              <a:off x="1182115" y="2195719"/>
              <a:ext cx="1718057" cy="713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700"/>
                </a:spcAft>
              </a:pPr>
              <a:r>
                <a:rPr lang="ru-RU" sz="1150" b="1" dirty="0">
                  <a:latin typeface="Mulish" pitchFamily="2" charset="-52"/>
                </a:rPr>
                <a:t>Алексей Пономаренко</a:t>
              </a:r>
              <a:endParaRPr lang="en-US" sz="1150" b="1" dirty="0">
                <a:latin typeface="Mulish" pitchFamily="2" charset="-52"/>
              </a:endParaRPr>
            </a:p>
            <a:p>
              <a:pPr>
                <a:spcAft>
                  <a:spcPts val="700"/>
                </a:spcAft>
              </a:pPr>
              <a:r>
                <a:rPr lang="ru-RU" sz="1150" dirty="0">
                  <a:latin typeface="Mulish" pitchFamily="2" charset="-52"/>
                </a:rPr>
                <a:t>Академия Росатома</a:t>
              </a: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A9672EE5-F51A-4D6B-AA78-11B9E5094B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1862" b="23841"/>
            <a:stretch/>
          </p:blipFill>
          <p:spPr>
            <a:xfrm>
              <a:off x="412750" y="2193925"/>
              <a:ext cx="712788" cy="710549"/>
            </a:xfrm>
            <a:prstGeom prst="roundRect">
              <a:avLst/>
            </a:prstGeom>
          </p:spPr>
        </p:pic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D4E9C36E-D7D0-4210-883F-F2E90A81A26C}"/>
              </a:ext>
            </a:extLst>
          </p:cNvPr>
          <p:cNvGrpSpPr/>
          <p:nvPr/>
        </p:nvGrpSpPr>
        <p:grpSpPr>
          <a:xfrm>
            <a:off x="6123559" y="786807"/>
            <a:ext cx="2744216" cy="996505"/>
            <a:chOff x="279400" y="3287920"/>
            <a:chExt cx="2744216" cy="996505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xmlns="" id="{574A7618-D319-4571-AB8B-87F6AF1E9510}"/>
                </a:ext>
              </a:extLst>
            </p:cNvPr>
            <p:cNvSpPr/>
            <p:nvPr/>
          </p:nvSpPr>
          <p:spPr>
            <a:xfrm>
              <a:off x="279400" y="3287920"/>
              <a:ext cx="2744216" cy="9965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4CE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DAF13FEF-03BD-4984-83DE-50B429910F87}"/>
                </a:ext>
              </a:extLst>
            </p:cNvPr>
            <p:cNvSpPr txBox="1"/>
            <p:nvPr/>
          </p:nvSpPr>
          <p:spPr>
            <a:xfrm>
              <a:off x="1182115" y="3417904"/>
              <a:ext cx="1718057" cy="713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700"/>
                </a:spcAft>
              </a:pPr>
              <a:r>
                <a:rPr lang="ru-RU" sz="1150" b="1" dirty="0">
                  <a:latin typeface="Mulish" pitchFamily="2" charset="-52"/>
                </a:rPr>
                <a:t>Ирина </a:t>
              </a:r>
              <a:r>
                <a:rPr lang="ru-RU" sz="1150" b="1" dirty="0" err="1">
                  <a:latin typeface="Mulish" pitchFamily="2" charset="-52"/>
                </a:rPr>
                <a:t>Святицкая</a:t>
              </a:r>
              <a:endParaRPr lang="ru-RU" sz="1150" b="1" dirty="0">
                <a:latin typeface="Mulish" pitchFamily="2" charset="-52"/>
              </a:endParaRPr>
            </a:p>
            <a:p>
              <a:pPr>
                <a:spcAft>
                  <a:spcPts val="700"/>
                </a:spcAft>
              </a:pPr>
              <a:r>
                <a:rPr lang="ru-RU" sz="1150" dirty="0">
                  <a:latin typeface="Mulish" pitchFamily="2" charset="-52"/>
                </a:rPr>
                <a:t>Молодежное направление </a:t>
              </a:r>
              <a:r>
                <a:rPr lang="en-US" sz="1150" dirty="0">
                  <a:latin typeface="Mulish" pitchFamily="2" charset="-52"/>
                </a:rPr>
                <a:t>hh.ru</a:t>
              </a:r>
              <a:endParaRPr lang="ru-RU" sz="1150" dirty="0">
                <a:latin typeface="Mulish" pitchFamily="2" charset="-52"/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2D77EDB4-3A9C-4A5B-9D0F-ECA2BE2465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458" t="5097" r="12271" b="47691"/>
            <a:stretch/>
          </p:blipFill>
          <p:spPr>
            <a:xfrm>
              <a:off x="412519" y="3413125"/>
              <a:ext cx="713017" cy="708770"/>
            </a:xfrm>
            <a:prstGeom prst="round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B636A633-DC3E-4642-A178-5D8B176E6648}"/>
              </a:ext>
            </a:extLst>
          </p:cNvPr>
          <p:cNvGrpSpPr/>
          <p:nvPr/>
        </p:nvGrpSpPr>
        <p:grpSpPr>
          <a:xfrm>
            <a:off x="1381422" y="2302832"/>
            <a:ext cx="3030558" cy="996506"/>
            <a:chOff x="3203574" y="840654"/>
            <a:chExt cx="3030558" cy="996506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xmlns="" id="{9912EE45-7309-48AA-90AE-A57438E6CFFD}"/>
                </a:ext>
              </a:extLst>
            </p:cNvPr>
            <p:cNvSpPr/>
            <p:nvPr/>
          </p:nvSpPr>
          <p:spPr>
            <a:xfrm>
              <a:off x="3203574" y="840654"/>
              <a:ext cx="3030557" cy="9965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4CE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CE4E59A4-C069-47F8-AB3C-2FBAC7E6BA01}"/>
                </a:ext>
              </a:extLst>
            </p:cNvPr>
            <p:cNvSpPr txBox="1"/>
            <p:nvPr/>
          </p:nvSpPr>
          <p:spPr>
            <a:xfrm>
              <a:off x="4106290" y="909677"/>
              <a:ext cx="2127842" cy="713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700"/>
                </a:spcAft>
              </a:pPr>
              <a:r>
                <a:rPr lang="ru-RU" sz="1150" b="1" dirty="0">
                  <a:latin typeface="Mulish" pitchFamily="2" charset="-52"/>
                </a:rPr>
                <a:t>Александр </a:t>
              </a:r>
              <a:r>
                <a:rPr lang="ru-RU" sz="1150" b="1" dirty="0" err="1">
                  <a:latin typeface="Mulish" pitchFamily="2" charset="-52"/>
                </a:rPr>
                <a:t>Збарский</a:t>
              </a:r>
              <a:endParaRPr lang="ru-RU" sz="1150" b="1" dirty="0">
                <a:latin typeface="Mulish" pitchFamily="2" charset="-52"/>
              </a:endParaRPr>
            </a:p>
            <a:p>
              <a:pPr>
                <a:spcAft>
                  <a:spcPts val="700"/>
                </a:spcAft>
              </a:pPr>
              <a:r>
                <a:rPr lang="ru-RU" sz="1150" dirty="0">
                  <a:latin typeface="Mulish" pitchFamily="2" charset="-52"/>
                </a:rPr>
                <a:t>Департамент управления персоналом ОАО РЖД</a:t>
              </a: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B9D05AA8-6608-4E07-A36C-4C8FEC4D1E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7838" t="31352" r="30432" b="40776"/>
            <a:stretch/>
          </p:blipFill>
          <p:spPr>
            <a:xfrm>
              <a:off x="3338980" y="965199"/>
              <a:ext cx="713018" cy="714375"/>
            </a:xfrm>
            <a:prstGeom prst="round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7D3FDBA8-1D83-40DC-A206-699FA3CF5FE2}"/>
              </a:ext>
            </a:extLst>
          </p:cNvPr>
          <p:cNvGrpSpPr/>
          <p:nvPr/>
        </p:nvGrpSpPr>
        <p:grpSpPr>
          <a:xfrm>
            <a:off x="279400" y="3779810"/>
            <a:ext cx="3164840" cy="996506"/>
            <a:chOff x="3203575" y="2065378"/>
            <a:chExt cx="3164840" cy="996506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xmlns="" id="{54E35545-ECE7-4B60-8220-74DAAB60EE89}"/>
                </a:ext>
              </a:extLst>
            </p:cNvPr>
            <p:cNvSpPr/>
            <p:nvPr/>
          </p:nvSpPr>
          <p:spPr>
            <a:xfrm>
              <a:off x="3203575" y="2065378"/>
              <a:ext cx="3164840" cy="9965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4CE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D539D4D1-D7F4-4DA0-98A3-DBC01772C0F1}"/>
                </a:ext>
              </a:extLst>
            </p:cNvPr>
            <p:cNvSpPr txBox="1"/>
            <p:nvPr/>
          </p:nvSpPr>
          <p:spPr>
            <a:xfrm>
              <a:off x="4106290" y="2218221"/>
              <a:ext cx="2157985" cy="713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700"/>
                </a:spcAft>
              </a:pPr>
              <a:r>
                <a:rPr lang="ru-RU" sz="1150" b="1" dirty="0">
                  <a:latin typeface="Mulish" pitchFamily="2" charset="-52"/>
                </a:rPr>
                <a:t>Наталья Поскребышева</a:t>
              </a:r>
              <a:endParaRPr lang="en-US" sz="1150" b="1" dirty="0">
                <a:latin typeface="Mulish" pitchFamily="2" charset="-52"/>
              </a:endParaRPr>
            </a:p>
            <a:p>
              <a:pPr>
                <a:spcAft>
                  <a:spcPts val="700"/>
                </a:spcAft>
              </a:pPr>
              <a:r>
                <a:rPr lang="ru-RU" sz="1150" dirty="0">
                  <a:latin typeface="Mulish" pitchFamily="2" charset="-52"/>
                </a:rPr>
                <a:t>Факультет психологии МГУ имени М.В. Ломоносова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58A3B4AA-8408-4038-8F4E-D526F175F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716" r="20328"/>
            <a:stretch/>
          </p:blipFill>
          <p:spPr>
            <a:xfrm>
              <a:off x="3338980" y="2217847"/>
              <a:ext cx="713018" cy="709487"/>
            </a:xfrm>
            <a:prstGeom prst="round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E10E31B3-CD2A-4854-A361-4EAAE4F5922B}"/>
              </a:ext>
            </a:extLst>
          </p:cNvPr>
          <p:cNvGrpSpPr/>
          <p:nvPr/>
        </p:nvGrpSpPr>
        <p:grpSpPr>
          <a:xfrm>
            <a:off x="5145764" y="2290393"/>
            <a:ext cx="2934844" cy="1008946"/>
            <a:chOff x="6123558" y="842817"/>
            <a:chExt cx="2934844" cy="1008946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xmlns="" id="{DCF75815-1ACE-4B55-9DC4-7D56E5CFB31E}"/>
                </a:ext>
              </a:extLst>
            </p:cNvPr>
            <p:cNvSpPr/>
            <p:nvPr/>
          </p:nvSpPr>
          <p:spPr>
            <a:xfrm>
              <a:off x="6123558" y="842817"/>
              <a:ext cx="2858643" cy="10089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4CE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6B16A1F-93F6-4F5A-9538-F3C4F5F426B5}"/>
                </a:ext>
              </a:extLst>
            </p:cNvPr>
            <p:cNvSpPr txBox="1"/>
            <p:nvPr/>
          </p:nvSpPr>
          <p:spPr>
            <a:xfrm>
              <a:off x="7026274" y="972800"/>
              <a:ext cx="2032128" cy="713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700"/>
                </a:spcAft>
              </a:pPr>
              <a:r>
                <a:rPr lang="ru-RU" sz="1150" b="1" dirty="0">
                  <a:latin typeface="Mulish" pitchFamily="2" charset="-52"/>
                </a:rPr>
                <a:t>Александр </a:t>
              </a:r>
              <a:r>
                <a:rPr lang="ru-RU" sz="1150" b="1" dirty="0" err="1">
                  <a:latin typeface="Mulish" pitchFamily="2" charset="-52"/>
                </a:rPr>
                <a:t>Чеповский</a:t>
              </a:r>
              <a:endParaRPr lang="ru-RU" sz="1150" b="1" dirty="0">
                <a:latin typeface="Mulish" pitchFamily="2" charset="-52"/>
              </a:endParaRPr>
            </a:p>
            <a:p>
              <a:pPr>
                <a:spcAft>
                  <a:spcPts val="700"/>
                </a:spcAft>
              </a:pPr>
              <a:r>
                <a:rPr lang="ru-RU" sz="1150" dirty="0">
                  <a:latin typeface="Mulish" pitchFamily="2" charset="-52"/>
                </a:rPr>
                <a:t>НИУ Высшая школа экономики</a:t>
              </a: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xmlns="" id="{D872E1DB-5660-4748-9032-65ACD2EF2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5523" b="37997"/>
            <a:stretch/>
          </p:blipFill>
          <p:spPr>
            <a:xfrm>
              <a:off x="6255218" y="965200"/>
              <a:ext cx="721345" cy="714375"/>
            </a:xfrm>
            <a:prstGeom prst="round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FAC6183E-FCE2-4250-A62A-3D722A8DAB40}"/>
              </a:ext>
            </a:extLst>
          </p:cNvPr>
          <p:cNvGrpSpPr/>
          <p:nvPr/>
        </p:nvGrpSpPr>
        <p:grpSpPr>
          <a:xfrm>
            <a:off x="3967732" y="3798801"/>
            <a:ext cx="3830068" cy="996505"/>
            <a:chOff x="6119813" y="2056202"/>
            <a:chExt cx="3830068" cy="996505"/>
          </a:xfrm>
        </p:grpSpPr>
        <p:sp>
          <p:nvSpPr>
            <p:cNvPr id="55" name="Прямоугольник: скругленные углы 54">
              <a:extLst>
                <a:ext uri="{FF2B5EF4-FFF2-40B4-BE49-F238E27FC236}">
                  <a16:creationId xmlns:a16="http://schemas.microsoft.com/office/drawing/2014/main" xmlns="" id="{51C684D0-641A-4CD4-B5ED-9DF9047CCDBB}"/>
                </a:ext>
              </a:extLst>
            </p:cNvPr>
            <p:cNvSpPr/>
            <p:nvPr/>
          </p:nvSpPr>
          <p:spPr>
            <a:xfrm>
              <a:off x="6119813" y="2056202"/>
              <a:ext cx="3830068" cy="9965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4CE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6F9FECFA-2B40-4EDE-98FF-76FDBBEB1CDB}"/>
                </a:ext>
              </a:extLst>
            </p:cNvPr>
            <p:cNvSpPr txBox="1"/>
            <p:nvPr/>
          </p:nvSpPr>
          <p:spPr>
            <a:xfrm>
              <a:off x="7022528" y="2193806"/>
              <a:ext cx="2881388" cy="713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700"/>
                </a:spcAft>
              </a:pPr>
              <a:r>
                <a:rPr lang="ru-RU" sz="1150" b="1" dirty="0">
                  <a:latin typeface="Mulish" pitchFamily="2" charset="-52"/>
                </a:rPr>
                <a:t>Николай Родичев</a:t>
              </a:r>
              <a:endParaRPr lang="en-US" sz="1150" b="1" dirty="0">
                <a:latin typeface="Mulish" pitchFamily="2" charset="-52"/>
              </a:endParaRPr>
            </a:p>
            <a:p>
              <a:pPr>
                <a:spcAft>
                  <a:spcPts val="700"/>
                </a:spcAft>
              </a:pPr>
              <a:r>
                <a:rPr lang="ru-RU" sz="1150" dirty="0">
                  <a:latin typeface="Mulish" pitchFamily="2" charset="-52"/>
                </a:rPr>
                <a:t>Центр профессионального образования и систем квалификаций</a:t>
              </a:r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xmlns="" id="{01557F55-2B81-484E-BB17-72B5E99E1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2217" t="10809" r="34355" b="24639"/>
            <a:stretch/>
          </p:blipFill>
          <p:spPr>
            <a:xfrm>
              <a:off x="6259513" y="2193925"/>
              <a:ext cx="717050" cy="710550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143941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 idx="4294967295"/>
          </p:nvPr>
        </p:nvSpPr>
        <p:spPr>
          <a:xfrm>
            <a:off x="179732" y="103010"/>
            <a:ext cx="8707120" cy="4761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400" dirty="0" smtClean="0">
                <a:latin typeface="Mulish Black" pitchFamily="2" charset="-52"/>
                <a:ea typeface="Times New Roman"/>
                <a:cs typeface="Times New Roman"/>
                <a:sym typeface="Times New Roman"/>
              </a:rPr>
              <a:t>В результате курса родители смогут</a:t>
            </a:r>
            <a:endParaRPr lang="ru-RU" sz="2400" dirty="0">
              <a:latin typeface="Mulish Black" pitchFamily="2" charset="-52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BD80D71D-6B7F-4C4B-925C-1291653BDE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EE84A5D-D1B0-4EE2-8E1D-2FCC159AE83C}"/>
              </a:ext>
            </a:extLst>
          </p:cNvPr>
          <p:cNvSpPr txBox="1"/>
          <p:nvPr/>
        </p:nvSpPr>
        <p:spPr>
          <a:xfrm>
            <a:off x="287339" y="804466"/>
            <a:ext cx="8580436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>
              <a:spcAft>
                <a:spcPts val="1000"/>
              </a:spcAft>
              <a:buClr>
                <a:srgbClr val="AB8EFF"/>
              </a:buClr>
            </a:pPr>
            <a:r>
              <a:rPr lang="ru-RU" sz="1200" dirty="0">
                <a:latin typeface="Mulish" pitchFamily="2" charset="-52"/>
              </a:rPr>
              <a:t>л</a:t>
            </a:r>
            <a:r>
              <a:rPr lang="ru-RU" sz="1200" dirty="0" smtClean="0">
                <a:latin typeface="Mulish" pitchFamily="2" charset="-52"/>
              </a:rPr>
              <a:t>учше </a:t>
            </a:r>
            <a:r>
              <a:rPr lang="ru-RU" sz="1200" dirty="0">
                <a:latin typeface="Mulish" pitchFamily="2" charset="-52"/>
              </a:rPr>
              <a:t>узнать и понять своего </a:t>
            </a:r>
            <a:r>
              <a:rPr lang="ru-RU" sz="1200" dirty="0" smtClean="0">
                <a:latin typeface="Mulish" pitchFamily="2" charset="-52"/>
              </a:rPr>
              <a:t>ребенка;</a:t>
            </a:r>
            <a:endParaRPr lang="ru-RU" sz="1200" dirty="0">
              <a:latin typeface="Mulish" pitchFamily="2" charset="-52"/>
            </a:endParaRPr>
          </a:p>
          <a:p>
            <a:pPr marL="360000">
              <a:spcAft>
                <a:spcPts val="1000"/>
              </a:spcAft>
              <a:buClr>
                <a:srgbClr val="AB8EFF"/>
              </a:buClr>
            </a:pPr>
            <a:r>
              <a:rPr lang="ru-RU" sz="1200" dirty="0">
                <a:latin typeface="Mulish" pitchFamily="2" charset="-52"/>
              </a:rPr>
              <a:t>н</a:t>
            </a:r>
            <a:r>
              <a:rPr lang="ru-RU" sz="1200" dirty="0" smtClean="0">
                <a:latin typeface="Mulish" pitchFamily="2" charset="-52"/>
              </a:rPr>
              <a:t>аладить </a:t>
            </a:r>
            <a:r>
              <a:rPr lang="ru-RU" sz="1200" dirty="0">
                <a:latin typeface="Mulish" pitchFamily="2" charset="-52"/>
              </a:rPr>
              <a:t>с ним диалог и доверительные </a:t>
            </a:r>
            <a:r>
              <a:rPr lang="ru-RU" sz="1200" dirty="0" smtClean="0">
                <a:latin typeface="Mulish" pitchFamily="2" charset="-52"/>
              </a:rPr>
              <a:t>отношения; </a:t>
            </a:r>
            <a:endParaRPr lang="ru-RU" sz="1200" dirty="0">
              <a:latin typeface="Mulish" pitchFamily="2" charset="-52"/>
            </a:endParaRPr>
          </a:p>
          <a:p>
            <a:pPr marL="360000">
              <a:spcAft>
                <a:spcPts val="1000"/>
              </a:spcAft>
              <a:buClr>
                <a:srgbClr val="AB8EFF"/>
              </a:buClr>
            </a:pPr>
            <a:r>
              <a:rPr lang="ru-RU" sz="1200" dirty="0">
                <a:latin typeface="Mulish" pitchFamily="2" charset="-52"/>
              </a:rPr>
              <a:t>с</a:t>
            </a:r>
            <a:r>
              <a:rPr lang="ru-RU" sz="1200" dirty="0" smtClean="0">
                <a:latin typeface="Mulish" pitchFamily="2" charset="-52"/>
              </a:rPr>
              <a:t>воевременно </a:t>
            </a:r>
            <a:r>
              <a:rPr lang="ru-RU" sz="1200" dirty="0">
                <a:latin typeface="Mulish" pitchFamily="2" charset="-52"/>
              </a:rPr>
              <a:t>мотивировать, поддерживать </a:t>
            </a:r>
            <a:r>
              <a:rPr lang="ru-RU" sz="1200" dirty="0" smtClean="0">
                <a:latin typeface="Mulish" pitchFamily="2" charset="-52"/>
              </a:rPr>
              <a:t/>
            </a:r>
            <a:br>
              <a:rPr lang="ru-RU" sz="1200" dirty="0" smtClean="0">
                <a:latin typeface="Mulish" pitchFamily="2" charset="-52"/>
              </a:rPr>
            </a:br>
            <a:r>
              <a:rPr lang="ru-RU" sz="1200" dirty="0" smtClean="0">
                <a:latin typeface="Mulish" pitchFamily="2" charset="-52"/>
              </a:rPr>
              <a:t>и </a:t>
            </a:r>
            <a:r>
              <a:rPr lang="ru-RU" sz="1200" dirty="0">
                <a:latin typeface="Mulish" pitchFamily="2" charset="-52"/>
              </a:rPr>
              <a:t>ориентировать ребенка </a:t>
            </a:r>
            <a:r>
              <a:rPr lang="ru-RU" sz="1200" dirty="0" smtClean="0">
                <a:latin typeface="Mulish" pitchFamily="2" charset="-52"/>
              </a:rPr>
              <a:t>на выбор образовательного пути;</a:t>
            </a:r>
            <a:endParaRPr lang="ru-RU" sz="1200" dirty="0">
              <a:latin typeface="Mulish" pitchFamily="2" charset="-52"/>
            </a:endParaRPr>
          </a:p>
          <a:p>
            <a:pPr marL="360000">
              <a:spcAft>
                <a:spcPts val="1000"/>
              </a:spcAft>
              <a:buClr>
                <a:srgbClr val="AB8EFF"/>
              </a:buClr>
            </a:pPr>
            <a:r>
              <a:rPr lang="ru-RU" sz="1200" dirty="0">
                <a:latin typeface="Mulish" pitchFamily="2" charset="-52"/>
              </a:rPr>
              <a:t>и</a:t>
            </a:r>
            <a:r>
              <a:rPr lang="ru-RU" sz="1200" dirty="0" smtClean="0">
                <a:latin typeface="Mulish" pitchFamily="2" charset="-52"/>
              </a:rPr>
              <a:t>збежать </a:t>
            </a:r>
            <a:r>
              <a:rPr lang="ru-RU" sz="1200" dirty="0">
                <a:latin typeface="Mulish" pitchFamily="2" charset="-52"/>
              </a:rPr>
              <a:t>конфликтов и недопониманий, связанных с выбором</a:t>
            </a:r>
            <a:br>
              <a:rPr lang="ru-RU" sz="1200" dirty="0">
                <a:latin typeface="Mulish" pitchFamily="2" charset="-52"/>
              </a:rPr>
            </a:br>
            <a:r>
              <a:rPr lang="ru-RU" sz="1200" dirty="0">
                <a:latin typeface="Mulish" pitchFamily="2" charset="-52"/>
              </a:rPr>
              <a:t>образовательного пути или </a:t>
            </a:r>
            <a:r>
              <a:rPr lang="ru-RU" sz="1200" dirty="0" smtClean="0">
                <a:latin typeface="Mulish" pitchFamily="2" charset="-52"/>
              </a:rPr>
              <a:t>профессии;  </a:t>
            </a:r>
            <a:endParaRPr lang="ru-RU" sz="1200" dirty="0">
              <a:latin typeface="Mulish" pitchFamily="2" charset="-52"/>
            </a:endParaRPr>
          </a:p>
          <a:p>
            <a:pPr marL="360000">
              <a:spcAft>
                <a:spcPts val="1000"/>
              </a:spcAft>
              <a:buClr>
                <a:srgbClr val="AB8EFF"/>
              </a:buClr>
            </a:pPr>
            <a:r>
              <a:rPr lang="ru-RU" sz="1200" dirty="0">
                <a:latin typeface="Mulish" pitchFamily="2" charset="-52"/>
              </a:rPr>
              <a:t>у</a:t>
            </a:r>
            <a:r>
              <a:rPr lang="ru-RU" sz="1200" dirty="0" smtClean="0">
                <a:latin typeface="Mulish" pitchFamily="2" charset="-52"/>
              </a:rPr>
              <a:t>величить </a:t>
            </a:r>
            <a:r>
              <a:rPr lang="ru-RU" sz="1200" dirty="0">
                <a:latin typeface="Mulish" pitchFamily="2" charset="-52"/>
              </a:rPr>
              <a:t>шансы ребенка на успешную карьеру и </a:t>
            </a:r>
            <a:r>
              <a:rPr lang="ru-RU" sz="1200" dirty="0" smtClean="0">
                <a:latin typeface="Mulish" pitchFamily="2" charset="-52"/>
              </a:rPr>
              <a:t>реализацию;</a:t>
            </a:r>
            <a:endParaRPr lang="ru-RU" sz="1200" dirty="0">
              <a:latin typeface="Mulish" pitchFamily="2" charset="-52"/>
            </a:endParaRPr>
          </a:p>
          <a:p>
            <a:pPr marL="360000">
              <a:spcAft>
                <a:spcPts val="1000"/>
              </a:spcAft>
              <a:buClr>
                <a:srgbClr val="AB8EFF"/>
              </a:buClr>
            </a:pPr>
            <a:r>
              <a:rPr lang="ru-RU" sz="1200" dirty="0">
                <a:latin typeface="Mulish" pitchFamily="2" charset="-52"/>
              </a:rPr>
              <a:t>у</a:t>
            </a:r>
            <a:r>
              <a:rPr lang="ru-RU" sz="1200" dirty="0" smtClean="0">
                <a:latin typeface="Mulish" pitchFamily="2" charset="-52"/>
              </a:rPr>
              <a:t>знать </a:t>
            </a:r>
            <a:r>
              <a:rPr lang="ru-RU" sz="1200" dirty="0">
                <a:latin typeface="Mulish" pitchFamily="2" charset="-52"/>
              </a:rPr>
              <a:t>о востребованных профессиях, </a:t>
            </a:r>
            <a:br>
              <a:rPr lang="ru-RU" sz="1200" dirty="0">
                <a:latin typeface="Mulish" pitchFamily="2" charset="-52"/>
              </a:rPr>
            </a:br>
            <a:r>
              <a:rPr lang="ru-RU" sz="1200" dirty="0">
                <a:latin typeface="Mulish" pitchFamily="2" charset="-52"/>
              </a:rPr>
              <a:t>актуальном состоянии рынка труда в стране и регионе и о том, </a:t>
            </a:r>
            <a:r>
              <a:rPr lang="ru-RU" sz="1200" dirty="0" smtClean="0">
                <a:latin typeface="Mulish" pitchFamily="2" charset="-52"/>
              </a:rPr>
              <a:t>как </a:t>
            </a:r>
            <a:r>
              <a:rPr lang="ru-RU" sz="1200" dirty="0">
                <a:latin typeface="Mulish" pitchFamily="2" charset="-52"/>
              </a:rPr>
              <a:t>правильно </a:t>
            </a:r>
            <a:r>
              <a:rPr lang="ru-RU" sz="1200" dirty="0" smtClean="0">
                <a:latin typeface="Mulish" pitchFamily="2" charset="-52"/>
              </a:rPr>
              <a:t>его анализировать</a:t>
            </a:r>
            <a:r>
              <a:rPr lang="ru-RU" sz="1200" dirty="0">
                <a:latin typeface="Mulish" pitchFamily="2" charset="-52"/>
              </a:rPr>
              <a:t>;</a:t>
            </a:r>
            <a:r>
              <a:rPr lang="ru-RU" sz="1200" dirty="0" smtClean="0">
                <a:latin typeface="Mulish" pitchFamily="2" charset="-52"/>
              </a:rPr>
              <a:t> </a:t>
            </a:r>
            <a:endParaRPr lang="ru-RU" sz="1200" dirty="0">
              <a:latin typeface="Mulish" pitchFamily="2" charset="-52"/>
            </a:endParaRPr>
          </a:p>
          <a:p>
            <a:pPr marL="360000">
              <a:spcAft>
                <a:spcPts val="1000"/>
              </a:spcAft>
              <a:buClr>
                <a:srgbClr val="AB8EFF"/>
              </a:buClr>
            </a:pPr>
            <a:r>
              <a:rPr lang="ru-RU" sz="1200" dirty="0">
                <a:latin typeface="Mulish" pitchFamily="2" charset="-52"/>
              </a:rPr>
              <a:t>п</a:t>
            </a:r>
            <a:r>
              <a:rPr lang="ru-RU" sz="1200" dirty="0" smtClean="0">
                <a:latin typeface="Mulish" pitchFamily="2" charset="-52"/>
              </a:rPr>
              <a:t>ознакомиться </a:t>
            </a:r>
            <a:r>
              <a:rPr lang="ru-RU" sz="1200" dirty="0">
                <a:latin typeface="Mulish" pitchFamily="2" charset="-52"/>
              </a:rPr>
              <a:t>с новыми направлениями в различных сферах работы, а также с требованиями современных работодателей к образованию, дополнительным знаниям и </a:t>
            </a:r>
            <a:r>
              <a:rPr lang="ru-RU" sz="1200" dirty="0" smtClean="0">
                <a:latin typeface="Mulish" pitchFamily="2" charset="-52"/>
              </a:rPr>
              <a:t>навыкам; </a:t>
            </a:r>
            <a:endParaRPr lang="ru-RU" sz="1200" dirty="0">
              <a:latin typeface="Mulish" pitchFamily="2" charset="-52"/>
            </a:endParaRPr>
          </a:p>
          <a:p>
            <a:pPr marL="360000">
              <a:spcAft>
                <a:spcPts val="1000"/>
              </a:spcAft>
              <a:buClr>
                <a:srgbClr val="AB8EFF"/>
              </a:buClr>
            </a:pPr>
            <a:r>
              <a:rPr lang="ru-RU" sz="1200" dirty="0">
                <a:latin typeface="Mulish" pitchFamily="2" charset="-52"/>
              </a:rPr>
              <a:t>з</a:t>
            </a:r>
            <a:r>
              <a:rPr lang="ru-RU" sz="1200" dirty="0" smtClean="0">
                <a:latin typeface="Mulish" pitchFamily="2" charset="-52"/>
              </a:rPr>
              <a:t>нать</a:t>
            </a:r>
            <a:r>
              <a:rPr lang="ru-RU" sz="1200" dirty="0">
                <a:latin typeface="Mulish" pitchFamily="2" charset="-52"/>
              </a:rPr>
              <a:t>, как заранее развить нужные навыки ребенка и дать ему преимущество на рынке труда в </a:t>
            </a:r>
            <a:r>
              <a:rPr lang="ru-RU" sz="1200" dirty="0" smtClean="0">
                <a:latin typeface="Mulish" pitchFamily="2" charset="-52"/>
              </a:rPr>
              <a:t>будущем;</a:t>
            </a:r>
            <a:endParaRPr lang="ru-RU" sz="1200" dirty="0">
              <a:latin typeface="Mulish" pitchFamily="2" charset="-52"/>
            </a:endParaRPr>
          </a:p>
          <a:p>
            <a:pPr marL="360000">
              <a:spcAft>
                <a:spcPts val="1000"/>
              </a:spcAft>
              <a:buClr>
                <a:srgbClr val="AB8EFF"/>
              </a:buClr>
            </a:pPr>
            <a:r>
              <a:rPr lang="ru-RU" sz="1200" dirty="0">
                <a:latin typeface="Mulish" pitchFamily="2" charset="-52"/>
              </a:rPr>
              <a:t>п</a:t>
            </a:r>
            <a:r>
              <a:rPr lang="ru-RU" sz="1200" dirty="0" smtClean="0">
                <a:latin typeface="Mulish" pitchFamily="2" charset="-52"/>
              </a:rPr>
              <a:t>риобрести </a:t>
            </a:r>
            <a:r>
              <a:rPr lang="ru-RU" sz="1200" dirty="0">
                <a:latin typeface="Mulish" pitchFamily="2" charset="-52"/>
              </a:rPr>
              <a:t>или усилить уверенность в своей способности помочь ребенку принять важное решение относительно его будущей </a:t>
            </a:r>
            <a:r>
              <a:rPr lang="ru-RU" sz="1200" dirty="0" smtClean="0">
                <a:latin typeface="Mulish" pitchFamily="2" charset="-52"/>
              </a:rPr>
              <a:t>карьеры;</a:t>
            </a:r>
            <a:endParaRPr lang="ru-RU" sz="1200" dirty="0">
              <a:latin typeface="Mulish" pitchFamily="2" charset="-52"/>
            </a:endParaRPr>
          </a:p>
          <a:p>
            <a:pPr marL="360000">
              <a:spcAft>
                <a:spcPts val="1000"/>
              </a:spcAft>
              <a:buClr>
                <a:srgbClr val="AB8EFF"/>
              </a:buClr>
            </a:pPr>
            <a:r>
              <a:rPr lang="ru-RU" sz="1200" dirty="0">
                <a:latin typeface="Mulish" pitchFamily="2" charset="-52"/>
              </a:rPr>
              <a:t>у</a:t>
            </a:r>
            <a:r>
              <a:rPr lang="ru-RU" sz="1200" dirty="0" smtClean="0">
                <a:latin typeface="Mulish" pitchFamily="2" charset="-52"/>
              </a:rPr>
              <a:t>крепить </a:t>
            </a:r>
            <a:r>
              <a:rPr lang="ru-RU" sz="1200" dirty="0">
                <a:latin typeface="Mulish" pitchFamily="2" charset="-52"/>
              </a:rPr>
              <a:t>доверительную связь родителей со школой. 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47709714-2051-4071-8E0C-AADBDC1A27E0}"/>
              </a:ext>
            </a:extLst>
          </p:cNvPr>
          <p:cNvSpPr/>
          <p:nvPr/>
        </p:nvSpPr>
        <p:spPr>
          <a:xfrm>
            <a:off x="287339" y="849273"/>
            <a:ext cx="203279" cy="203279"/>
          </a:xfrm>
          <a:prstGeom prst="ellipse">
            <a:avLst/>
          </a:prstGeom>
          <a:solidFill>
            <a:srgbClr val="5A9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A91847E8-06FB-4821-968B-807542EA49A7}"/>
              </a:ext>
            </a:extLst>
          </p:cNvPr>
          <p:cNvSpPr/>
          <p:nvPr/>
        </p:nvSpPr>
        <p:spPr>
          <a:xfrm>
            <a:off x="287339" y="1159788"/>
            <a:ext cx="203279" cy="203279"/>
          </a:xfrm>
          <a:prstGeom prst="ellipse">
            <a:avLst/>
          </a:prstGeom>
          <a:solidFill>
            <a:srgbClr val="5A9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452891AA-EB9D-453C-B57F-C011393DF3D9}"/>
              </a:ext>
            </a:extLst>
          </p:cNvPr>
          <p:cNvSpPr/>
          <p:nvPr/>
        </p:nvSpPr>
        <p:spPr>
          <a:xfrm>
            <a:off x="287339" y="1470303"/>
            <a:ext cx="203279" cy="203279"/>
          </a:xfrm>
          <a:prstGeom prst="ellipse">
            <a:avLst/>
          </a:prstGeom>
          <a:solidFill>
            <a:srgbClr val="5A9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B9A33A5-CB4C-4B63-A831-986011FB1FD2}"/>
              </a:ext>
            </a:extLst>
          </p:cNvPr>
          <p:cNvSpPr/>
          <p:nvPr/>
        </p:nvSpPr>
        <p:spPr>
          <a:xfrm>
            <a:off x="287339" y="1965285"/>
            <a:ext cx="203279" cy="203279"/>
          </a:xfrm>
          <a:prstGeom prst="ellipse">
            <a:avLst/>
          </a:prstGeom>
          <a:solidFill>
            <a:srgbClr val="5A9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C45DACD9-EEC7-4178-AFE3-47B30F77E515}"/>
              </a:ext>
            </a:extLst>
          </p:cNvPr>
          <p:cNvSpPr/>
          <p:nvPr/>
        </p:nvSpPr>
        <p:spPr>
          <a:xfrm>
            <a:off x="287339" y="2460267"/>
            <a:ext cx="203279" cy="203279"/>
          </a:xfrm>
          <a:prstGeom prst="ellipse">
            <a:avLst/>
          </a:prstGeom>
          <a:solidFill>
            <a:srgbClr val="5A9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8D6EEAF8-8F93-4283-8E17-40AD5B6295C8}"/>
              </a:ext>
            </a:extLst>
          </p:cNvPr>
          <p:cNvSpPr/>
          <p:nvPr/>
        </p:nvSpPr>
        <p:spPr>
          <a:xfrm>
            <a:off x="287339" y="2771735"/>
            <a:ext cx="203279" cy="203279"/>
          </a:xfrm>
          <a:prstGeom prst="ellipse">
            <a:avLst/>
          </a:prstGeom>
          <a:solidFill>
            <a:srgbClr val="5A9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7C87B1A4-06E4-4296-99B9-31C06AFCEE96}"/>
              </a:ext>
            </a:extLst>
          </p:cNvPr>
          <p:cNvSpPr/>
          <p:nvPr/>
        </p:nvSpPr>
        <p:spPr>
          <a:xfrm>
            <a:off x="287339" y="3262273"/>
            <a:ext cx="203279" cy="203279"/>
          </a:xfrm>
          <a:prstGeom prst="ellipse">
            <a:avLst/>
          </a:prstGeom>
          <a:solidFill>
            <a:srgbClr val="5A9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F9EA507C-5F39-4EA4-BAA3-36A303BFB39C}"/>
              </a:ext>
            </a:extLst>
          </p:cNvPr>
          <p:cNvSpPr/>
          <p:nvPr/>
        </p:nvSpPr>
        <p:spPr>
          <a:xfrm>
            <a:off x="287339" y="3745191"/>
            <a:ext cx="203279" cy="203279"/>
          </a:xfrm>
          <a:prstGeom prst="ellipse">
            <a:avLst/>
          </a:prstGeom>
          <a:solidFill>
            <a:srgbClr val="5A9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003DB06B-5F19-4688-A07B-D91FD0E329B6}"/>
              </a:ext>
            </a:extLst>
          </p:cNvPr>
          <p:cNvSpPr/>
          <p:nvPr/>
        </p:nvSpPr>
        <p:spPr>
          <a:xfrm>
            <a:off x="287339" y="4054435"/>
            <a:ext cx="203279" cy="203279"/>
          </a:xfrm>
          <a:prstGeom prst="ellipse">
            <a:avLst/>
          </a:prstGeom>
          <a:solidFill>
            <a:srgbClr val="5A9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D269A474-40FD-417F-ABB1-9C9D834BC2F3}"/>
              </a:ext>
            </a:extLst>
          </p:cNvPr>
          <p:cNvSpPr/>
          <p:nvPr/>
        </p:nvSpPr>
        <p:spPr>
          <a:xfrm>
            <a:off x="287339" y="4557673"/>
            <a:ext cx="203279" cy="203279"/>
          </a:xfrm>
          <a:prstGeom prst="ellipse">
            <a:avLst/>
          </a:prstGeom>
          <a:solidFill>
            <a:srgbClr val="5A9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30767B5-4678-4DB7-B9AC-C12939C5C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434" y="179337"/>
            <a:ext cx="1189055" cy="1690750"/>
          </a:xfrm>
          <a:prstGeom prst="roundRect">
            <a:avLst/>
          </a:prstGeom>
          <a:ln w="25400">
            <a:solidFill>
              <a:srgbClr val="5A9CFF"/>
            </a:solidFill>
          </a:ln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7E8BC656-90EE-4735-A2D3-2C88B7349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3011" y="314413"/>
            <a:ext cx="1194764" cy="1690750"/>
          </a:xfrm>
          <a:prstGeom prst="roundRect">
            <a:avLst/>
          </a:prstGeom>
          <a:ln w="25400">
            <a:solidFill>
              <a:srgbClr val="5A9CFF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97DDCF9-F327-4988-86AF-BB9DAA96C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975" y="1618863"/>
            <a:ext cx="2204698" cy="1223292"/>
          </a:xfrm>
          <a:prstGeom prst="roundRect">
            <a:avLst/>
          </a:prstGeom>
          <a:ln w="25400">
            <a:solidFill>
              <a:srgbClr val="5A9CFF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972417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8</a:t>
            </a:fld>
            <a:endParaRPr lang="ru" dirty="0"/>
          </a:p>
        </p:txBody>
      </p:sp>
      <p:sp>
        <p:nvSpPr>
          <p:cNvPr id="3" name="Google Shape;60;p14">
            <a:extLst>
              <a:ext uri="{FF2B5EF4-FFF2-40B4-BE49-F238E27FC236}">
                <a16:creationId xmlns:a16="http://schemas.microsoft.com/office/drawing/2014/main" xmlns="" id="{F6780ECF-F637-4096-880F-D28A3FCBC976}"/>
              </a:ext>
            </a:extLst>
          </p:cNvPr>
          <p:cNvSpPr txBox="1">
            <a:spLocks/>
          </p:cNvSpPr>
          <p:nvPr/>
        </p:nvSpPr>
        <p:spPr>
          <a:xfrm>
            <a:off x="179732" y="103010"/>
            <a:ext cx="8707120" cy="4761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ru-RU" sz="2400" dirty="0">
                <a:solidFill>
                  <a:schemeClr val="bg1"/>
                </a:solidFill>
                <a:latin typeface="Mulish Black" pitchFamily="2" charset="-52"/>
                <a:ea typeface="Times New Roman"/>
                <a:cs typeface="Times New Roman"/>
                <a:sym typeface="Times New Roman"/>
              </a:rPr>
              <a:t>Родительские онлайн-собрания </a:t>
            </a:r>
            <a:br>
              <a:rPr lang="ru-RU" sz="2400" dirty="0">
                <a:solidFill>
                  <a:schemeClr val="bg1"/>
                </a:solidFill>
                <a:latin typeface="Mulish Black" pitchFamily="2" charset="-52"/>
                <a:ea typeface="Times New Roman"/>
                <a:cs typeface="Times New Roman"/>
                <a:sym typeface="Times New Roman"/>
              </a:rPr>
            </a:br>
            <a:r>
              <a:rPr lang="ru-RU" sz="2400" dirty="0">
                <a:solidFill>
                  <a:schemeClr val="bg1"/>
                </a:solidFill>
                <a:latin typeface="Mulish Black" pitchFamily="2" charset="-52"/>
                <a:ea typeface="Times New Roman"/>
                <a:cs typeface="Times New Roman"/>
                <a:sym typeface="Times New Roman"/>
              </a:rPr>
              <a:t>по профориентации в 6-11 классах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254B28E4-62AC-4D42-99C1-6721E8507A79}"/>
              </a:ext>
            </a:extLst>
          </p:cNvPr>
          <p:cNvSpPr/>
          <p:nvPr/>
        </p:nvSpPr>
        <p:spPr>
          <a:xfrm>
            <a:off x="287337" y="1253359"/>
            <a:ext cx="5868987" cy="14628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Mulish" pitchFamily="2" charset="-52"/>
              </a:rPr>
              <a:t>Возможность принять участие в масштабных онлайн-встречах с экспертами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ulish" pitchFamily="2" charset="-52"/>
              </a:rPr>
              <a:t/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Mulish" pitchFamily="2" charset="-52"/>
              </a:rPr>
            </a:b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Mulish" pitchFamily="2" charset="-52"/>
              </a:rPr>
              <a:t>по профориентации, подростковой психологии, современному образованию.</a:t>
            </a:r>
            <a:endParaRPr lang="ru-RU" dirty="0">
              <a:latin typeface="Mulish" pitchFamily="2" charset="-52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40E60324-4126-4344-BFE5-3B7E11FD534F}"/>
              </a:ext>
            </a:extLst>
          </p:cNvPr>
          <p:cNvSpPr/>
          <p:nvPr/>
        </p:nvSpPr>
        <p:spPr>
          <a:xfrm>
            <a:off x="287337" y="3003550"/>
            <a:ext cx="5868987" cy="14628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Mulish" pitchFamily="2" charset="-52"/>
              </a:rPr>
              <a:t>Важно посетить всем родителям учеников 6-11 классов, чтобы получить ответ на главный вопрос: </a:t>
            </a:r>
            <a:r>
              <a:rPr lang="ru-RU" sz="1800" b="1" i="1" u="none" strike="noStrike" dirty="0">
                <a:solidFill>
                  <a:srgbClr val="000000"/>
                </a:solidFill>
                <a:effectLst/>
                <a:latin typeface="Mulish" pitchFamily="2" charset="-52"/>
              </a:rPr>
              <a:t>как помочь подросткам сделать самый важный шаг во взрослую жизнь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Mulish" pitchFamily="2" charset="-52"/>
              </a:rPr>
              <a:t>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3AFC6F6-D7EC-4A25-8777-F43A3EEA58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39" b="4220"/>
          <a:stretch/>
        </p:blipFill>
        <p:spPr>
          <a:xfrm>
            <a:off x="6421216" y="1239838"/>
            <a:ext cx="2558954" cy="323373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9913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201F64B1-349D-4561-A86A-B04C8391F11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sh" pitchFamily="2" charset="-5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ru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lish" pitchFamily="2" charset="-52"/>
              <a:cs typeface="Arial"/>
              <a:sym typeface="Arial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CD48FD9-36F7-4A2A-9C40-86D224557F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6231"/>
          <a:stretch/>
        </p:blipFill>
        <p:spPr>
          <a:xfrm>
            <a:off x="5035100" y="169291"/>
            <a:ext cx="4108900" cy="46283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A2518E5-BE73-4FA3-AE1C-D9902B13BC92}"/>
              </a:ext>
            </a:extLst>
          </p:cNvPr>
          <p:cNvSpPr txBox="1"/>
          <p:nvPr/>
        </p:nvSpPr>
        <p:spPr>
          <a:xfrm>
            <a:off x="404465" y="251066"/>
            <a:ext cx="5631084" cy="1588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sh Black" pitchFamily="2" charset="-52"/>
                <a:cs typeface="Arial"/>
                <a:sym typeface="Arial"/>
              </a:rPr>
              <a:t>Благодарим за внимание!</a:t>
            </a: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lish Black" pitchFamily="2" charset="-52"/>
              <a:cs typeface="Arial"/>
              <a:sym typeface="Arial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253" y="2259954"/>
            <a:ext cx="2401200" cy="24012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57511" y="3989247"/>
            <a:ext cx="48768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990"/>
            </a:pPr>
            <a:r>
              <a:rPr lang="ru-RU" b="1" dirty="0">
                <a:solidFill>
                  <a:schemeClr val="bg1"/>
                </a:solidFill>
                <a:latin typeface="Mulish Black" pitchFamily="2" charset="-52"/>
                <a:ea typeface="Times New Roman"/>
                <a:cs typeface="Times New Roman"/>
                <a:sym typeface="Times New Roman"/>
              </a:rPr>
              <a:t>Вы можете передать родителям </a:t>
            </a:r>
            <a:r>
              <a:rPr lang="ru-RU" b="1" dirty="0" smtClean="0">
                <a:solidFill>
                  <a:schemeClr val="bg1"/>
                </a:solidFill>
                <a:latin typeface="Mulish Black" pitchFamily="2" charset="-52"/>
                <a:ea typeface="Times New Roman"/>
                <a:cs typeface="Times New Roman"/>
                <a:sym typeface="Times New Roman"/>
              </a:rPr>
              <a:t>этот</a:t>
            </a:r>
            <a:endParaRPr lang="ru-RU" b="1" dirty="0">
              <a:solidFill>
                <a:schemeClr val="bg1"/>
              </a:solidFill>
              <a:latin typeface="Mulish Black" pitchFamily="2" charset="-52"/>
              <a:ea typeface="Times New Roman"/>
              <a:cs typeface="Times New Roman"/>
              <a:sym typeface="Times New Roman"/>
            </a:endParaRPr>
          </a:p>
          <a:p>
            <a:pPr>
              <a:buSzPts val="990"/>
            </a:pPr>
            <a:r>
              <a:rPr lang="ru-RU" b="1" dirty="0" err="1">
                <a:solidFill>
                  <a:schemeClr val="bg1"/>
                </a:solidFill>
                <a:latin typeface="Mulish Black" pitchFamily="2" charset="-52"/>
                <a:ea typeface="Times New Roman"/>
                <a:cs typeface="Times New Roman"/>
                <a:sym typeface="Times New Roman"/>
              </a:rPr>
              <a:t>куар</a:t>
            </a:r>
            <a:r>
              <a:rPr lang="ru-RU" b="1" dirty="0">
                <a:solidFill>
                  <a:schemeClr val="bg1"/>
                </a:solidFill>
                <a:latin typeface="Mulish Black" pitchFamily="2" charset="-52"/>
                <a:ea typeface="Times New Roman"/>
                <a:cs typeface="Times New Roman"/>
                <a:sym typeface="Times New Roman"/>
              </a:rPr>
              <a:t>-код – ссылку на материалы для </a:t>
            </a:r>
            <a:endParaRPr lang="ru-RU" b="1" dirty="0" smtClean="0">
              <a:solidFill>
                <a:schemeClr val="bg1"/>
              </a:solidFill>
              <a:latin typeface="Mulish Black" pitchFamily="2" charset="-52"/>
              <a:ea typeface="Times New Roman"/>
              <a:cs typeface="Times New Roman"/>
              <a:sym typeface="Times New Roman"/>
            </a:endParaRPr>
          </a:p>
          <a:p>
            <a:pPr>
              <a:buSzPts val="990"/>
            </a:pPr>
            <a:r>
              <a:rPr lang="ru-RU" b="1" dirty="0" smtClean="0">
                <a:solidFill>
                  <a:schemeClr val="bg1"/>
                </a:solidFill>
                <a:latin typeface="Mulish Black" pitchFamily="2" charset="-52"/>
                <a:ea typeface="Times New Roman"/>
                <a:cs typeface="Times New Roman"/>
                <a:sym typeface="Times New Roman"/>
              </a:rPr>
              <a:t>родителей </a:t>
            </a:r>
            <a:r>
              <a:rPr lang="ru-RU" b="1" dirty="0">
                <a:solidFill>
                  <a:schemeClr val="bg1"/>
                </a:solidFill>
                <a:latin typeface="Mulish Black" pitchFamily="2" charset="-52"/>
                <a:ea typeface="Times New Roman"/>
                <a:cs typeface="Times New Roman"/>
                <a:sym typeface="Times New Roman"/>
              </a:rPr>
              <a:t>на платформе «Билет в будущее»</a:t>
            </a:r>
          </a:p>
        </p:txBody>
      </p:sp>
    </p:spTree>
    <p:extLst>
      <p:ext uri="{BB962C8B-B14F-4D97-AF65-F5344CB8AC3E}">
        <p14:creationId xmlns:p14="http://schemas.microsoft.com/office/powerpoint/2010/main" xmlns="" val="1972086527"/>
      </p:ext>
    </p:extLst>
  </p:cSld>
  <p:clrMapOvr>
    <a:masterClrMapping/>
  </p:clrMapOvr>
</p:sld>
</file>

<file path=ppt/theme/theme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1311</TotalTime>
  <Words>276</Words>
  <Application>Microsoft Office PowerPoint</Application>
  <PresentationFormat>Экран (16:9)</PresentationFormat>
  <Paragraphs>78</Paragraphs>
  <Slides>9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1" baseType="lpstr">
      <vt:lpstr>1_Simple Light</vt:lpstr>
      <vt:lpstr>Simple Light</vt:lpstr>
      <vt:lpstr>Уникальный контент  для родителей —</vt:lpstr>
      <vt:lpstr>Семья и школа — путь к союзу  в профориентации подростка</vt:lpstr>
      <vt:lpstr>Возможности онлайн-курса  «Родитель в теме»</vt:lpstr>
      <vt:lpstr>Наполнение онлайн-курса  «Родитель в теме»</vt:lpstr>
      <vt:lpstr>Эксперты курса</vt:lpstr>
      <vt:lpstr>Эксперты курса</vt:lpstr>
      <vt:lpstr>В результате курса родители смогут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Актуальный статус работы над аналитическими сервисами БвБ</dc:title>
  <dc:creator>asus</dc:creator>
  <cp:lastModifiedBy>vostrikov_as</cp:lastModifiedBy>
  <cp:revision>86</cp:revision>
  <dcterms:modified xsi:type="dcterms:W3CDTF">2023-08-25T07:35:07Z</dcterms:modified>
</cp:coreProperties>
</file>