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6" r:id="rId7"/>
    <p:sldId id="265" r:id="rId8"/>
    <p:sldId id="267" r:id="rId9"/>
    <p:sldId id="268" r:id="rId10"/>
    <p:sldId id="269" r:id="rId11"/>
    <p:sldId id="260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548235"/>
    <a:srgbClr val="FF99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54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3010C-B3CA-ECCA-01FC-715B300B1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DC8A04-0831-355A-091F-BD9D27EA0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32188B-A1F0-BA66-7A85-876F0F3C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986C-ECD4-4F60-907A-8965752DA7C7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35E7E2-A44D-402A-CBBF-D3A9A065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A4526-7E73-8D86-010C-6AFD42B8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681C-EF5F-484A-B884-3B586238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924AC-3639-2F38-D719-C608275B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DD5C78-1AA4-D118-2F19-871D3CE0E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74969F-FB6D-DBB6-9421-BCDA1A4C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986C-ECD4-4F60-907A-8965752DA7C7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BDD006-5C35-B0D2-D3C4-CB0EFAAA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3ED9F6-958E-266E-66AA-98EAEF18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681C-EF5F-484A-B884-3B586238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F8ABF1-BE33-437D-878C-57810ADA9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F647CC-22A1-9982-8160-002CF8C45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780B74-94CD-42C3-3D5C-AAEF24DA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986C-ECD4-4F60-907A-8965752DA7C7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EDE122-4F53-4343-C4C9-EC88949C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FFA4A-309F-4F62-596C-C643834A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681C-EF5F-484A-B884-3B586238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905D2-DB3A-4002-922C-ADE30E31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29DCC8-EE39-DC3E-3E9B-204548B09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CDBF6B-1565-0786-550F-50270B38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986C-ECD4-4F60-907A-8965752DA7C7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674E0F-57ED-C0EC-644A-5BD376EF9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0BF225-58E2-991B-19D9-1723C1DD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681C-EF5F-484A-B884-3B586238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3DDAB-C828-5B01-71E3-9C4DCA009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AE4D6B-0592-A315-1708-CBF295E0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1DD711-E8C9-8283-798A-A362A258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986C-ECD4-4F60-907A-8965752DA7C7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F195C-1BBF-7A1B-13AC-1FA1DF0E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B025E-D0A8-99DB-37E4-B2DE7554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681C-EF5F-484A-B884-3B586238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D1C24-4520-F141-000C-13794D93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FF4CD-0B81-4F40-20D8-9F65A51A7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FD63F1-173C-FFD3-2E15-8627B75AA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53E1AF-3C16-CBA8-B2AF-CBFFCCE5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986C-ECD4-4F60-907A-8965752DA7C7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5AA5C1-B804-D001-8D43-14EF908A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1229D-611A-FB1B-A5B7-C9823956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681C-EF5F-484A-B884-3B586238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AA447-B71B-2F01-3223-2D181C11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EB9A2C-890B-2B93-2E78-6F029EEB4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74FC3-EC73-2EA3-0A2A-A1539E89F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527FAF-4FA5-AD50-5242-C5D5A567D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BAED90-6A57-BF58-C27E-D6F1DABD8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D27B40-AFD3-82CF-EF14-D7D39DA43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986C-ECD4-4F60-907A-8965752DA7C7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6D01C5-0CDB-7C86-F7C0-E92C0AE9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8C3438-9D2C-F762-D672-A4F3958C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681C-EF5F-484A-B884-3B586238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163D3-42F9-74C2-4398-A98CE0A8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4357AA-C51F-C2D4-83F4-9D132010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986C-ECD4-4F60-907A-8965752DA7C7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0F9BE1-BAFF-0C45-AB10-238A83AA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96EB26-349D-A7E2-7E23-D7791F99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681C-EF5F-484A-B884-3B586238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9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7FF146-47EC-2104-C075-38996B72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986C-ECD4-4F60-907A-8965752DA7C7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316428-3003-4037-998D-8DCE669D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496803-5FE1-72A3-4E7B-CE7FBE0C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681C-EF5F-484A-B884-3B586238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7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6DABA-8CEF-EA94-4762-199115B8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205C32-0756-4715-405E-354668378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371E37-C8B7-18AD-F8F7-4F07B05E9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B6F3B1-D88C-7263-4FBC-93F6E1E56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986C-ECD4-4F60-907A-8965752DA7C7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7675BA-027D-B92A-A0C8-CF31BE0F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A8BE80-700F-A9B4-17E3-EEE2F08B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681C-EF5F-484A-B884-3B586238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F1AF6-45E1-74A5-8995-93F462A4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1C1925-1E5A-55FB-339D-6270E5607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634F45-C2C9-A4E5-656D-BF885BD32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67AD70-6B0D-5833-7C79-CC351F66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986C-ECD4-4F60-907A-8965752DA7C7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3EF1D7-FB80-2325-5CED-D062E7CC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13B01E-3DBF-BE24-7651-AD911BC7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681C-EF5F-484A-B884-3B586238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FB770-C650-7A22-EB85-BBEB6D78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6FFDA1-5940-7A74-7965-FD284E2D6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DA7A3C-FE03-595D-C396-9E421AD37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E986C-ECD4-4F60-907A-8965752DA7C7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5B658-471A-E86F-EAB0-5CB651E28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1208D3-6BEB-2A6D-AA06-CC262E6DF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4681C-EF5F-484A-B884-3B5862385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2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free photo of Drugs,capsule,pill,medicine,pharmacy - from  needpix.com">
            <a:extLst>
              <a:ext uri="{FF2B5EF4-FFF2-40B4-BE49-F238E27FC236}">
                <a16:creationId xmlns:a16="http://schemas.microsoft.com/office/drawing/2014/main" id="{1718C933-D114-4122-FA6F-D6662A65A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1349">
            <a:off x="8738936" y="2604189"/>
            <a:ext cx="2730939" cy="136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965B19-B507-80EB-EC54-4CE1C638CB68}"/>
              </a:ext>
            </a:extLst>
          </p:cNvPr>
          <p:cNvCxnSpPr>
            <a:cxnSpLocks/>
          </p:cNvCxnSpPr>
          <p:nvPr/>
        </p:nvCxnSpPr>
        <p:spPr>
          <a:xfrm flipH="1">
            <a:off x="0" y="6478440"/>
            <a:ext cx="1080889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8088D-911C-877C-8EA5-ABA80B41F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630" y="1870046"/>
            <a:ext cx="9144000" cy="238760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ru-RU" sz="44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МЕТОДИЧЕСКИЕ РЕКОМЕНДАЦИИ</a:t>
            </a:r>
            <a:br>
              <a:rPr lang="ru-RU" sz="44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</a:br>
            <a:r>
              <a:rPr lang="ru-RU" sz="44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ПО ПРОФИЛАКТИКЕ ПОТРЕБЛЕНИЯ ПСИХОАКТИВНЫХ ВЕЩЕСТВ</a:t>
            </a:r>
            <a:br>
              <a:rPr lang="ru-RU" sz="44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</a:br>
            <a:r>
              <a:rPr lang="ru-RU" sz="44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В МОЛОДЕЖНОЙ СРЕДЕ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CBCE52-A5D2-486B-8E86-C421EF364381}"/>
              </a:ext>
            </a:extLst>
          </p:cNvPr>
          <p:cNvSpPr/>
          <p:nvPr/>
        </p:nvSpPr>
        <p:spPr>
          <a:xfrm>
            <a:off x="431322" y="-94890"/>
            <a:ext cx="362308" cy="50809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B1BAE0-0126-6EB4-90D8-BEFAE8D1AACD}"/>
              </a:ext>
            </a:extLst>
          </p:cNvPr>
          <p:cNvSpPr/>
          <p:nvPr/>
        </p:nvSpPr>
        <p:spPr>
          <a:xfrm>
            <a:off x="3654725" y="4779296"/>
            <a:ext cx="8706927" cy="3191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CD04E7-4264-EFD3-8B05-83233A69D9EA}"/>
              </a:ext>
            </a:extLst>
          </p:cNvPr>
          <p:cNvSpPr/>
          <p:nvPr/>
        </p:nvSpPr>
        <p:spPr>
          <a:xfrm>
            <a:off x="3654725" y="1322131"/>
            <a:ext cx="8706927" cy="3191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241891E-9852-96D3-EF20-57AC5F206694}"/>
              </a:ext>
            </a:extLst>
          </p:cNvPr>
          <p:cNvSpPr/>
          <p:nvPr/>
        </p:nvSpPr>
        <p:spPr>
          <a:xfrm>
            <a:off x="10808898" y="-172528"/>
            <a:ext cx="1552754" cy="71426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5B58C2EE-AFFA-EF98-C132-1745E599EC15}"/>
              </a:ext>
            </a:extLst>
          </p:cNvPr>
          <p:cNvSpPr txBox="1">
            <a:spLocks/>
          </p:cNvSpPr>
          <p:nvPr/>
        </p:nvSpPr>
        <p:spPr>
          <a:xfrm>
            <a:off x="793629" y="4967038"/>
            <a:ext cx="5573919" cy="1511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/>
              <a:t>Спикер</a:t>
            </a:r>
            <a:endParaRPr lang="ru-RU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заведующий отделением профилактики наркологических заболеваний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ГБУЗ «Наркологический диспансер калининградской области»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кандидат психологических наук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Крылова Наталья Викторовна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681F919-457E-FF20-BB5D-83AEAAB94A11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03507" y="4986068"/>
            <a:ext cx="8969" cy="117319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CE828E1-082F-F671-69CD-66FDA1ECE5DD}"/>
              </a:ext>
            </a:extLst>
          </p:cNvPr>
          <p:cNvGrpSpPr/>
          <p:nvPr/>
        </p:nvGrpSpPr>
        <p:grpSpPr>
          <a:xfrm>
            <a:off x="1000069" y="36860"/>
            <a:ext cx="2047930" cy="1341484"/>
            <a:chOff x="5764085" y="99399"/>
            <a:chExt cx="2010166" cy="1316747"/>
          </a:xfrm>
        </p:grpSpPr>
        <p:pic>
          <p:nvPicPr>
            <p:cNvPr id="4" name="Picture 2" descr="Платформа онлайн-обучения БФУ им. И. Канта">
              <a:extLst>
                <a:ext uri="{FF2B5EF4-FFF2-40B4-BE49-F238E27FC236}">
                  <a16:creationId xmlns:a16="http://schemas.microsoft.com/office/drawing/2014/main" id="{88D4B466-98E8-51F7-19E5-0EB640B76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427" y="823139"/>
              <a:ext cx="1071699" cy="5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5B997A3-C116-FEB6-A1AB-4B19129C0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085" y="99399"/>
              <a:ext cx="2010166" cy="72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1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965B19-B507-80EB-EC54-4CE1C638CB68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612476" y="940279"/>
            <a:ext cx="0" cy="585733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51886B-3882-2918-1615-1549DC7F3D0B}"/>
              </a:ext>
            </a:extLst>
          </p:cNvPr>
          <p:cNvSpPr/>
          <p:nvPr/>
        </p:nvSpPr>
        <p:spPr>
          <a:xfrm>
            <a:off x="431322" y="-94890"/>
            <a:ext cx="362308" cy="10351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18C124FC-F01A-0D9A-6663-6DDD8261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241891E-9852-96D3-EF20-57AC5F206694}"/>
              </a:ext>
            </a:extLst>
          </p:cNvPr>
          <p:cNvSpPr/>
          <p:nvPr/>
        </p:nvSpPr>
        <p:spPr>
          <a:xfrm>
            <a:off x="3804249" y="1507957"/>
            <a:ext cx="8557403" cy="546218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40745B-69DE-DADF-166C-EADB0EC40348}"/>
              </a:ext>
            </a:extLst>
          </p:cNvPr>
          <p:cNvSpPr/>
          <p:nvPr/>
        </p:nvSpPr>
        <p:spPr>
          <a:xfrm>
            <a:off x="2034822" y="2411108"/>
            <a:ext cx="8919410" cy="352886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F610E4C4-7392-96CD-34D8-474D4765B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4843" y="2218203"/>
            <a:ext cx="8919410" cy="3528864"/>
          </a:xfr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marL="114120">
              <a:lnSpc>
                <a:spcPct val="115000"/>
              </a:lnSpc>
              <a:buClr>
                <a:srgbClr val="000000"/>
              </a:buClr>
            </a:pPr>
            <a:r>
              <a:rPr lang="ru-RU" sz="3200" spc="-1" dirty="0">
                <a:solidFill>
                  <a:srgbClr val="000000"/>
                </a:solidFill>
                <a:latin typeface="Arial"/>
                <a:ea typeface="Arial"/>
              </a:rPr>
              <a:t>Формирование </a:t>
            </a:r>
            <a:r>
              <a:rPr lang="ru-RU" sz="3200" spc="-1" dirty="0" err="1">
                <a:solidFill>
                  <a:srgbClr val="000000"/>
                </a:solidFill>
                <a:latin typeface="Arial"/>
                <a:ea typeface="Arial"/>
              </a:rPr>
              <a:t>резильентности</a:t>
            </a:r>
            <a:r>
              <a:rPr lang="ru-RU" sz="3200" spc="-1" dirty="0">
                <a:solidFill>
                  <a:srgbClr val="000000"/>
                </a:solidFill>
                <a:latin typeface="Arial"/>
                <a:ea typeface="Arial"/>
              </a:rPr>
              <a:t> (жизнестойкости) и позитивных жизненных ценностей у детей и молодежи, включая ценность здорового образа жизни, ответственности за свое поведение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A48088D-911C-877C-8EA5-ABA80B41FDF7}"/>
              </a:ext>
            </a:extLst>
          </p:cNvPr>
          <p:cNvSpPr txBox="1">
            <a:spLocks/>
          </p:cNvSpPr>
          <p:nvPr/>
        </p:nvSpPr>
        <p:spPr>
          <a:xfrm>
            <a:off x="793630" y="102007"/>
            <a:ext cx="9385540" cy="1502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ru-RU" sz="32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Цель профилактической работы в молодежной среде </a:t>
            </a:r>
          </a:p>
        </p:txBody>
      </p:sp>
    </p:spTree>
    <p:extLst>
      <p:ext uri="{BB962C8B-B14F-4D97-AF65-F5344CB8AC3E}">
        <p14:creationId xmlns:p14="http://schemas.microsoft.com/office/powerpoint/2010/main" val="204829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241891E-9852-96D3-EF20-57AC5F206694}"/>
              </a:ext>
            </a:extLst>
          </p:cNvPr>
          <p:cNvSpPr/>
          <p:nvPr/>
        </p:nvSpPr>
        <p:spPr>
          <a:xfrm>
            <a:off x="-205597" y="1358660"/>
            <a:ext cx="12603191" cy="437359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10E4C4-7392-96CD-34D8-474D4765B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2157" y="1846052"/>
            <a:ext cx="5927685" cy="3398808"/>
          </a:xfrm>
          <a:noFill/>
          <a:ln w="76200">
            <a:noFill/>
          </a:ln>
        </p:spPr>
        <p:txBody>
          <a:bodyPr anchor="ctr">
            <a:norm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Спасибо </a:t>
            </a:r>
            <a:br>
              <a:rPr lang="ru-RU" sz="8000" b="1" dirty="0">
                <a:solidFill>
                  <a:schemeClr val="bg1"/>
                </a:solidFill>
              </a:rPr>
            </a:br>
            <a:r>
              <a:rPr lang="ru-RU" sz="8000" b="1" dirty="0">
                <a:solidFill>
                  <a:schemeClr val="bg1"/>
                </a:solidFill>
              </a:rPr>
              <a:t>за </a:t>
            </a:r>
            <a:br>
              <a:rPr lang="ru-RU" sz="8000" b="1" dirty="0">
                <a:solidFill>
                  <a:schemeClr val="bg1"/>
                </a:solidFill>
              </a:rPr>
            </a:br>
            <a:r>
              <a:rPr lang="ru-RU" sz="8000" b="1" dirty="0">
                <a:solidFill>
                  <a:schemeClr val="bg1"/>
                </a:solidFill>
              </a:rPr>
              <a:t>внимание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51886B-3882-2918-1615-1549DC7F3D0B}"/>
              </a:ext>
            </a:extLst>
          </p:cNvPr>
          <p:cNvSpPr/>
          <p:nvPr/>
        </p:nvSpPr>
        <p:spPr>
          <a:xfrm>
            <a:off x="431322" y="-94890"/>
            <a:ext cx="362308" cy="6383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18C124FC-F01A-0D9A-6663-6DDD8261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241891E-9852-96D3-EF20-57AC5F206694}"/>
              </a:ext>
            </a:extLst>
          </p:cNvPr>
          <p:cNvSpPr/>
          <p:nvPr/>
        </p:nvSpPr>
        <p:spPr>
          <a:xfrm>
            <a:off x="10179170" y="-172528"/>
            <a:ext cx="2182482" cy="71426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965B19-B507-80EB-EC54-4CE1C638CB68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612476" y="940279"/>
            <a:ext cx="0" cy="585733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8088D-911C-877C-8EA5-ABA80B41F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630" y="102007"/>
            <a:ext cx="9144000" cy="631237"/>
          </a:xfrm>
        </p:spPr>
        <p:txBody>
          <a:bodyPr>
            <a:normAutofit fontScale="90000"/>
          </a:bodyPr>
          <a:lstStyle/>
          <a:p>
            <a:pPr algn="l">
              <a:lnSpc>
                <a:spcPct val="70000"/>
              </a:lnSpc>
            </a:pPr>
            <a:r>
              <a:rPr lang="ru-RU" sz="40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Содержание методических рекомендаций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51886B-3882-2918-1615-1549DC7F3D0B}"/>
              </a:ext>
            </a:extLst>
          </p:cNvPr>
          <p:cNvSpPr/>
          <p:nvPr/>
        </p:nvSpPr>
        <p:spPr>
          <a:xfrm>
            <a:off x="431322" y="-94890"/>
            <a:ext cx="362308" cy="10351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18C124FC-F01A-0D9A-6663-6DDD8261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ceHolder 2"/>
          <p:cNvSpPr txBox="1">
            <a:spLocks/>
          </p:cNvSpPr>
          <p:nvPr/>
        </p:nvSpPr>
        <p:spPr>
          <a:xfrm>
            <a:off x="760331" y="925581"/>
            <a:ext cx="9237686" cy="5458876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91440" rIns="91440" bIns="9144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tabLst>
                <a:tab pos="0" algn="l"/>
              </a:tabLst>
            </a:pPr>
            <a:r>
              <a:rPr lang="ru" sz="2800" b="1" spc="-1" dirty="0">
                <a:solidFill>
                  <a:srgbClr val="385723"/>
                </a:solidFill>
                <a:latin typeface="+mn-lt"/>
                <a:ea typeface="Arial"/>
              </a:rPr>
              <a:t>В методических рекомендациях описаны </a:t>
            </a:r>
            <a:endParaRPr lang="ru-RU" sz="2800" b="1" spc="-1" dirty="0">
              <a:solidFill>
                <a:srgbClr val="385723"/>
              </a:solidFill>
              <a:latin typeface="+mn-lt"/>
            </a:endParaRPr>
          </a:p>
          <a:p>
            <a:pPr marL="457200" indent="-343080" algn="l">
              <a:lnSpc>
                <a:spcPct val="115000"/>
              </a:lnSpc>
              <a:buClr>
                <a:srgbClr val="000000"/>
              </a:buClr>
              <a:buFont typeface="Arial"/>
              <a:buChar char="➔"/>
              <a:tabLst>
                <a:tab pos="0" algn="l"/>
              </a:tabLst>
            </a:pPr>
            <a:r>
              <a:rPr lang="ru" sz="2400" spc="-1" dirty="0">
                <a:solidFill>
                  <a:srgbClr val="000000"/>
                </a:solidFill>
                <a:latin typeface="+mn-lt"/>
                <a:ea typeface="Arial"/>
              </a:rPr>
              <a:t>Основные методологические принципы технологий и методов профилактической работы злоупотребления психоактивными веществами в молодежной среде</a:t>
            </a:r>
            <a:endParaRPr lang="ru-RU" sz="2400" spc="-1" dirty="0">
              <a:solidFill>
                <a:srgbClr val="000000"/>
              </a:solidFill>
              <a:latin typeface="+mn-lt"/>
            </a:endParaRPr>
          </a:p>
          <a:p>
            <a:pPr marL="457200" indent="-343080" algn="l">
              <a:lnSpc>
                <a:spcPct val="115000"/>
              </a:lnSpc>
              <a:buClr>
                <a:srgbClr val="000000"/>
              </a:buClr>
              <a:buFont typeface="Arial"/>
              <a:buChar char="➔"/>
              <a:tabLst>
                <a:tab pos="0" algn="l"/>
              </a:tabLst>
            </a:pPr>
            <a:r>
              <a:rPr lang="ru" sz="2400" spc="-1" dirty="0">
                <a:solidFill>
                  <a:srgbClr val="000000"/>
                </a:solidFill>
                <a:latin typeface="+mn-lt"/>
                <a:ea typeface="Arial"/>
              </a:rPr>
              <a:t>Принципы оценки профилактических программ</a:t>
            </a:r>
            <a:endParaRPr lang="ru-RU" sz="2400" spc="-1" dirty="0">
              <a:solidFill>
                <a:srgbClr val="000000"/>
              </a:solidFill>
              <a:latin typeface="+mn-lt"/>
            </a:endParaRPr>
          </a:p>
          <a:p>
            <a:pPr marL="457200" indent="-343080" algn="l">
              <a:lnSpc>
                <a:spcPct val="115000"/>
              </a:lnSpc>
              <a:buClr>
                <a:srgbClr val="000000"/>
              </a:buClr>
              <a:buFont typeface="Arial"/>
              <a:buChar char="➔"/>
              <a:tabLst>
                <a:tab pos="0" algn="l"/>
              </a:tabLst>
            </a:pPr>
            <a:r>
              <a:rPr lang="ru" sz="2400" spc="-1" dirty="0">
                <a:solidFill>
                  <a:srgbClr val="000000"/>
                </a:solidFill>
                <a:latin typeface="+mn-lt"/>
                <a:ea typeface="Arial"/>
              </a:rPr>
              <a:t>Квалификационные и психологические требованиям к специалисту, реализующему профилактическую программу </a:t>
            </a:r>
            <a:endParaRPr lang="ru-RU" sz="2400" spc="-1" dirty="0">
              <a:solidFill>
                <a:srgbClr val="000000"/>
              </a:solidFill>
              <a:latin typeface="+mn-lt"/>
            </a:endParaRPr>
          </a:p>
          <a:p>
            <a:pPr marL="457200" indent="-343080" algn="l">
              <a:lnSpc>
                <a:spcPct val="115000"/>
              </a:lnSpc>
              <a:buClr>
                <a:srgbClr val="000000"/>
              </a:buClr>
              <a:buFont typeface="Arial"/>
              <a:buChar char="➔"/>
              <a:tabLst>
                <a:tab pos="0" algn="l"/>
              </a:tabLst>
            </a:pPr>
            <a:r>
              <a:rPr lang="ru" sz="2400" spc="-1" dirty="0">
                <a:solidFill>
                  <a:srgbClr val="000000"/>
                </a:solidFill>
                <a:latin typeface="+mn-lt"/>
                <a:ea typeface="Arial"/>
              </a:rPr>
              <a:t>Факторы употребления психоактивных веществ в молодежной среде</a:t>
            </a:r>
            <a:endParaRPr lang="ru-RU" sz="2400" spc="-1" dirty="0">
              <a:solidFill>
                <a:srgbClr val="000000"/>
              </a:solidFill>
              <a:latin typeface="+mn-lt"/>
            </a:endParaRPr>
          </a:p>
          <a:p>
            <a:pPr marL="457200" indent="-343080" algn="l">
              <a:lnSpc>
                <a:spcPct val="115000"/>
              </a:lnSpc>
              <a:buClr>
                <a:srgbClr val="000000"/>
              </a:buClr>
              <a:buFont typeface="Arial"/>
              <a:buChar char="➔"/>
              <a:tabLst>
                <a:tab pos="0" algn="l"/>
              </a:tabLst>
            </a:pPr>
            <a:r>
              <a:rPr lang="ru" sz="2400" spc="-1" dirty="0">
                <a:solidFill>
                  <a:srgbClr val="000000"/>
                </a:solidFill>
                <a:latin typeface="+mn-lt"/>
                <a:ea typeface="Arial"/>
              </a:rPr>
              <a:t>Примеры профилактических программ предупреждения потребления психоактивных веществ в молодежной среде в разных муниципальных образований Российской Федерации</a:t>
            </a:r>
            <a:endParaRPr lang="ru-RU" sz="2400" spc="-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34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965B19-B507-80EB-EC54-4CE1C638CB68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612476" y="940279"/>
            <a:ext cx="0" cy="585733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8088D-911C-877C-8EA5-ABA80B41F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630" y="230343"/>
            <a:ext cx="9144000" cy="631237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40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Цель методических рекомендаций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51886B-3882-2918-1615-1549DC7F3D0B}"/>
              </a:ext>
            </a:extLst>
          </p:cNvPr>
          <p:cNvSpPr/>
          <p:nvPr/>
        </p:nvSpPr>
        <p:spPr>
          <a:xfrm>
            <a:off x="431322" y="-94890"/>
            <a:ext cx="362308" cy="10351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18C124FC-F01A-0D9A-6663-6DDD8261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241891E-9852-96D3-EF20-57AC5F206694}"/>
              </a:ext>
            </a:extLst>
          </p:cNvPr>
          <p:cNvSpPr/>
          <p:nvPr/>
        </p:nvSpPr>
        <p:spPr>
          <a:xfrm>
            <a:off x="3187489" y="1507957"/>
            <a:ext cx="9174163" cy="546218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40745B-69DE-DADF-166C-EADB0EC40348}"/>
              </a:ext>
            </a:extLst>
          </p:cNvPr>
          <p:cNvSpPr/>
          <p:nvPr/>
        </p:nvSpPr>
        <p:spPr>
          <a:xfrm>
            <a:off x="3734358" y="2599220"/>
            <a:ext cx="7767082" cy="246972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F610E4C4-7392-96CD-34D8-474D4765B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4379" y="2406315"/>
            <a:ext cx="7767082" cy="2469728"/>
          </a:xfr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000" dirty="0"/>
              <a:t>Создать у читателей установку на перенос полученных знаний в собственную практическую деятельность</a:t>
            </a:r>
          </a:p>
        </p:txBody>
      </p:sp>
      <p:grpSp>
        <p:nvGrpSpPr>
          <p:cNvPr id="15" name="Group 46">
            <a:extLst>
              <a:ext uri="{FF2B5EF4-FFF2-40B4-BE49-F238E27FC236}">
                <a16:creationId xmlns:a16="http://schemas.microsoft.com/office/drawing/2014/main" id="{08BF2DDD-4787-1947-BC1A-6D24C163E6C1}"/>
              </a:ext>
            </a:extLst>
          </p:cNvPr>
          <p:cNvGrpSpPr/>
          <p:nvPr/>
        </p:nvGrpSpPr>
        <p:grpSpPr>
          <a:xfrm>
            <a:off x="316752" y="2665649"/>
            <a:ext cx="3297518" cy="4180092"/>
            <a:chOff x="4443207" y="5355825"/>
            <a:chExt cx="6595035" cy="8360183"/>
          </a:xfrm>
        </p:grpSpPr>
        <p:sp>
          <p:nvSpPr>
            <p:cNvPr id="17" name="Shape 59137">
              <a:extLst>
                <a:ext uri="{FF2B5EF4-FFF2-40B4-BE49-F238E27FC236}">
                  <a16:creationId xmlns:a16="http://schemas.microsoft.com/office/drawing/2014/main" id="{C672CFFD-841F-552E-29ED-5ACAAEB4D3C3}"/>
                </a:ext>
              </a:extLst>
            </p:cNvPr>
            <p:cNvSpPr/>
            <p:nvPr/>
          </p:nvSpPr>
          <p:spPr>
            <a:xfrm flipH="1">
              <a:off x="5535580" y="12515547"/>
              <a:ext cx="273136" cy="80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87" y="0"/>
                  </a:moveTo>
                  <a:lnTo>
                    <a:pt x="0" y="2323"/>
                  </a:lnTo>
                  <a:lnTo>
                    <a:pt x="3216" y="21600"/>
                  </a:lnTo>
                  <a:lnTo>
                    <a:pt x="21600" y="13279"/>
                  </a:lnTo>
                  <a:lnTo>
                    <a:pt x="6787" y="0"/>
                  </a:ln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hape 59138">
              <a:extLst>
                <a:ext uri="{FF2B5EF4-FFF2-40B4-BE49-F238E27FC236}">
                  <a16:creationId xmlns:a16="http://schemas.microsoft.com/office/drawing/2014/main" id="{B9E9746B-68AF-BDAC-E108-81A6F3EF9D80}"/>
                </a:ext>
              </a:extLst>
            </p:cNvPr>
            <p:cNvSpPr/>
            <p:nvPr/>
          </p:nvSpPr>
          <p:spPr>
            <a:xfrm rot="840000" flipH="1">
              <a:off x="10231565" y="6970557"/>
              <a:ext cx="806677" cy="159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15" extrusionOk="0">
                  <a:moveTo>
                    <a:pt x="16954" y="9693"/>
                  </a:moveTo>
                  <a:cubicBezTo>
                    <a:pt x="17593" y="9975"/>
                    <a:pt x="18543" y="9894"/>
                    <a:pt x="19297" y="10073"/>
                  </a:cubicBezTo>
                  <a:cubicBezTo>
                    <a:pt x="20738" y="10415"/>
                    <a:pt x="20842" y="11330"/>
                    <a:pt x="20971" y="12131"/>
                  </a:cubicBezTo>
                  <a:cubicBezTo>
                    <a:pt x="21122" y="13066"/>
                    <a:pt x="21545" y="14000"/>
                    <a:pt x="21272" y="14931"/>
                  </a:cubicBezTo>
                  <a:cubicBezTo>
                    <a:pt x="21039" y="15727"/>
                    <a:pt x="20311" y="16464"/>
                    <a:pt x="19196" y="17032"/>
                  </a:cubicBezTo>
                  <a:lnTo>
                    <a:pt x="20181" y="21303"/>
                  </a:lnTo>
                  <a:lnTo>
                    <a:pt x="6182" y="21515"/>
                  </a:lnTo>
                  <a:cubicBezTo>
                    <a:pt x="6925" y="20583"/>
                    <a:pt x="6757" y="19526"/>
                    <a:pt x="5731" y="18667"/>
                  </a:cubicBezTo>
                  <a:cubicBezTo>
                    <a:pt x="5389" y="18382"/>
                    <a:pt x="4960" y="18127"/>
                    <a:pt x="4536" y="17872"/>
                  </a:cubicBezTo>
                  <a:cubicBezTo>
                    <a:pt x="3845" y="17457"/>
                    <a:pt x="3161" y="17033"/>
                    <a:pt x="2697" y="16541"/>
                  </a:cubicBezTo>
                  <a:cubicBezTo>
                    <a:pt x="2194" y="16008"/>
                    <a:pt x="1976" y="15421"/>
                    <a:pt x="1618" y="14859"/>
                  </a:cubicBezTo>
                  <a:cubicBezTo>
                    <a:pt x="1291" y="14345"/>
                    <a:pt x="850" y="13842"/>
                    <a:pt x="517" y="13351"/>
                  </a:cubicBezTo>
                  <a:cubicBezTo>
                    <a:pt x="309" y="13043"/>
                    <a:pt x="151" y="12739"/>
                    <a:pt x="56" y="12413"/>
                  </a:cubicBezTo>
                  <a:cubicBezTo>
                    <a:pt x="-55" y="12035"/>
                    <a:pt x="-39" y="11644"/>
                    <a:pt x="474" y="11383"/>
                  </a:cubicBezTo>
                  <a:cubicBezTo>
                    <a:pt x="936" y="11148"/>
                    <a:pt x="1685" y="11124"/>
                    <a:pt x="2209" y="10918"/>
                  </a:cubicBezTo>
                  <a:cubicBezTo>
                    <a:pt x="2923" y="10637"/>
                    <a:pt x="3049" y="10097"/>
                    <a:pt x="3795" y="9835"/>
                  </a:cubicBezTo>
                  <a:cubicBezTo>
                    <a:pt x="4369" y="9634"/>
                    <a:pt x="5120" y="9668"/>
                    <a:pt x="5767" y="9543"/>
                  </a:cubicBezTo>
                  <a:cubicBezTo>
                    <a:pt x="6949" y="9314"/>
                    <a:pt x="7698" y="8579"/>
                    <a:pt x="9010" y="8630"/>
                  </a:cubicBezTo>
                  <a:cubicBezTo>
                    <a:pt x="9414" y="8646"/>
                    <a:pt x="9781" y="8747"/>
                    <a:pt x="10171" y="8801"/>
                  </a:cubicBezTo>
                  <a:cubicBezTo>
                    <a:pt x="10505" y="8848"/>
                    <a:pt x="10854" y="8859"/>
                    <a:pt x="11198" y="8835"/>
                  </a:cubicBezTo>
                  <a:cubicBezTo>
                    <a:pt x="11569" y="6525"/>
                    <a:pt x="11688" y="4207"/>
                    <a:pt x="11553" y="1890"/>
                  </a:cubicBezTo>
                  <a:cubicBezTo>
                    <a:pt x="11512" y="1186"/>
                    <a:pt x="11612" y="408"/>
                    <a:pt x="12799" y="100"/>
                  </a:cubicBezTo>
                  <a:cubicBezTo>
                    <a:pt x="13510" y="-85"/>
                    <a:pt x="14361" y="-2"/>
                    <a:pt x="14991" y="255"/>
                  </a:cubicBezTo>
                  <a:cubicBezTo>
                    <a:pt x="16109" y="711"/>
                    <a:pt x="16246" y="1501"/>
                    <a:pt x="16270" y="2238"/>
                  </a:cubicBezTo>
                  <a:cubicBezTo>
                    <a:pt x="16338" y="4388"/>
                    <a:pt x="16075" y="6540"/>
                    <a:pt x="16288" y="8689"/>
                  </a:cubicBezTo>
                  <a:cubicBezTo>
                    <a:pt x="16325" y="9059"/>
                    <a:pt x="16406" y="9452"/>
                    <a:pt x="16954" y="969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59144">
              <a:extLst>
                <a:ext uri="{FF2B5EF4-FFF2-40B4-BE49-F238E27FC236}">
                  <a16:creationId xmlns:a16="http://schemas.microsoft.com/office/drawing/2014/main" id="{C1C968CF-881B-0433-78DE-8F7CB08943E5}"/>
                </a:ext>
              </a:extLst>
            </p:cNvPr>
            <p:cNvGrpSpPr/>
            <p:nvPr/>
          </p:nvGrpSpPr>
          <p:grpSpPr>
            <a:xfrm>
              <a:off x="4443207" y="7670105"/>
              <a:ext cx="6297034" cy="6045903"/>
              <a:chOff x="-2" y="0"/>
              <a:chExt cx="4477883" cy="4299303"/>
            </a:xfrm>
          </p:grpSpPr>
          <p:sp>
            <p:nvSpPr>
              <p:cNvPr id="25" name="Shape 59140">
                <a:extLst>
                  <a:ext uri="{FF2B5EF4-FFF2-40B4-BE49-F238E27FC236}">
                    <a16:creationId xmlns:a16="http://schemas.microsoft.com/office/drawing/2014/main" id="{17565696-2ECC-8BD7-F155-3D5E52496EB3}"/>
                  </a:ext>
                </a:extLst>
              </p:cNvPr>
              <p:cNvSpPr/>
              <p:nvPr/>
            </p:nvSpPr>
            <p:spPr>
              <a:xfrm>
                <a:off x="931659" y="3231772"/>
                <a:ext cx="2157493" cy="1067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9" h="21600" extrusionOk="0">
                    <a:moveTo>
                      <a:pt x="705" y="0"/>
                    </a:moveTo>
                    <a:cubicBezTo>
                      <a:pt x="353" y="4475"/>
                      <a:pt x="132" y="8985"/>
                      <a:pt x="42" y="13512"/>
                    </a:cubicBezTo>
                    <a:cubicBezTo>
                      <a:pt x="-11" y="16207"/>
                      <a:pt x="-6" y="18903"/>
                      <a:pt x="12" y="21600"/>
                    </a:cubicBezTo>
                    <a:lnTo>
                      <a:pt x="21589" y="21600"/>
                    </a:lnTo>
                    <a:cubicBezTo>
                      <a:pt x="21526" y="20434"/>
                      <a:pt x="21457" y="19270"/>
                      <a:pt x="21396" y="18103"/>
                    </a:cubicBezTo>
                    <a:lnTo>
                      <a:pt x="20072" y="329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253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6" name="Group 59143">
                <a:extLst>
                  <a:ext uri="{FF2B5EF4-FFF2-40B4-BE49-F238E27FC236}">
                    <a16:creationId xmlns:a16="http://schemas.microsoft.com/office/drawing/2014/main" id="{A66DF233-B9E9-EF34-5A1F-A22F22E9C30F}"/>
                  </a:ext>
                </a:extLst>
              </p:cNvPr>
              <p:cNvGrpSpPr/>
              <p:nvPr/>
            </p:nvGrpSpPr>
            <p:grpSpPr>
              <a:xfrm>
                <a:off x="-2" y="0"/>
                <a:ext cx="4477883" cy="3949668"/>
                <a:chOff x="-1" y="0"/>
                <a:chExt cx="4477881" cy="3949667"/>
              </a:xfrm>
            </p:grpSpPr>
            <p:sp>
              <p:nvSpPr>
                <p:cNvPr id="27" name="Shape 59141">
                  <a:extLst>
                    <a:ext uri="{FF2B5EF4-FFF2-40B4-BE49-F238E27FC236}">
                      <a16:creationId xmlns:a16="http://schemas.microsoft.com/office/drawing/2014/main" id="{C371FCB9-95D6-F3E1-E68A-A4C0CC95C035}"/>
                    </a:ext>
                  </a:extLst>
                </p:cNvPr>
                <p:cNvSpPr/>
                <p:nvPr/>
              </p:nvSpPr>
              <p:spPr>
                <a:xfrm flipH="1">
                  <a:off x="-1" y="30079"/>
                  <a:ext cx="4477881" cy="39195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7" h="21600" extrusionOk="0">
                      <a:moveTo>
                        <a:pt x="11163" y="0"/>
                      </a:moveTo>
                      <a:cubicBezTo>
                        <a:pt x="10588" y="273"/>
                        <a:pt x="10005" y="524"/>
                        <a:pt x="9416" y="753"/>
                      </a:cubicBezTo>
                      <a:cubicBezTo>
                        <a:pt x="8694" y="1033"/>
                        <a:pt x="7954" y="1285"/>
                        <a:pt x="7322" y="1778"/>
                      </a:cubicBezTo>
                      <a:cubicBezTo>
                        <a:pt x="6456" y="2453"/>
                        <a:pt x="5893" y="3488"/>
                        <a:pt x="5366" y="4508"/>
                      </a:cubicBezTo>
                      <a:cubicBezTo>
                        <a:pt x="4947" y="5317"/>
                        <a:pt x="4539" y="6137"/>
                        <a:pt x="4142" y="6967"/>
                      </a:cubicBezTo>
                      <a:lnTo>
                        <a:pt x="2580" y="2708"/>
                      </a:lnTo>
                      <a:lnTo>
                        <a:pt x="0" y="3350"/>
                      </a:lnTo>
                      <a:cubicBezTo>
                        <a:pt x="409" y="4584"/>
                        <a:pt x="802" y="5830"/>
                        <a:pt x="1166" y="7083"/>
                      </a:cubicBezTo>
                      <a:cubicBezTo>
                        <a:pt x="1478" y="8157"/>
                        <a:pt x="1807" y="9239"/>
                        <a:pt x="2242" y="10233"/>
                      </a:cubicBezTo>
                      <a:cubicBezTo>
                        <a:pt x="2454" y="10717"/>
                        <a:pt x="2698" y="11211"/>
                        <a:pt x="3127" y="11433"/>
                      </a:cubicBezTo>
                      <a:cubicBezTo>
                        <a:pt x="3464" y="11607"/>
                        <a:pt x="3846" y="11572"/>
                        <a:pt x="4199" y="11448"/>
                      </a:cubicBezTo>
                      <a:cubicBezTo>
                        <a:pt x="4743" y="11256"/>
                        <a:pt x="5212" y="10867"/>
                        <a:pt x="5643" y="10442"/>
                      </a:cubicBezTo>
                      <a:cubicBezTo>
                        <a:pt x="6625" y="9473"/>
                        <a:pt x="7469" y="8336"/>
                        <a:pt x="8157" y="7075"/>
                      </a:cubicBezTo>
                      <a:lnTo>
                        <a:pt x="7362" y="17914"/>
                      </a:lnTo>
                      <a:lnTo>
                        <a:pt x="16700" y="17911"/>
                      </a:lnTo>
                      <a:cubicBezTo>
                        <a:pt x="16644" y="17273"/>
                        <a:pt x="16578" y="16636"/>
                        <a:pt x="16502" y="16000"/>
                      </a:cubicBezTo>
                      <a:cubicBezTo>
                        <a:pt x="16418" y="15286"/>
                        <a:pt x="16321" y="14574"/>
                        <a:pt x="16212" y="13864"/>
                      </a:cubicBezTo>
                      <a:cubicBezTo>
                        <a:pt x="16338" y="13310"/>
                        <a:pt x="16477" y="12758"/>
                        <a:pt x="16630" y="12209"/>
                      </a:cubicBezTo>
                      <a:cubicBezTo>
                        <a:pt x="16862" y="11376"/>
                        <a:pt x="17124" y="10553"/>
                        <a:pt x="17415" y="9745"/>
                      </a:cubicBezTo>
                      <a:lnTo>
                        <a:pt x="18675" y="12975"/>
                      </a:lnTo>
                      <a:lnTo>
                        <a:pt x="16933" y="18527"/>
                      </a:lnTo>
                      <a:cubicBezTo>
                        <a:pt x="17079" y="19120"/>
                        <a:pt x="17218" y="19716"/>
                        <a:pt x="17350" y="20313"/>
                      </a:cubicBezTo>
                      <a:cubicBezTo>
                        <a:pt x="17445" y="20741"/>
                        <a:pt x="17537" y="21170"/>
                        <a:pt x="17625" y="21600"/>
                      </a:cubicBezTo>
                      <a:cubicBezTo>
                        <a:pt x="18309" y="20488"/>
                        <a:pt x="18962" y="19351"/>
                        <a:pt x="19582" y="18191"/>
                      </a:cubicBezTo>
                      <a:cubicBezTo>
                        <a:pt x="20163" y="17107"/>
                        <a:pt x="20715" y="16000"/>
                        <a:pt x="21135" y="14821"/>
                      </a:cubicBezTo>
                      <a:cubicBezTo>
                        <a:pt x="21247" y="14504"/>
                        <a:pt x="21350" y="14182"/>
                        <a:pt x="21410" y="13847"/>
                      </a:cubicBezTo>
                      <a:cubicBezTo>
                        <a:pt x="21600" y="12782"/>
                        <a:pt x="21349" y="11705"/>
                        <a:pt x="21104" y="10657"/>
                      </a:cubicBezTo>
                      <a:cubicBezTo>
                        <a:pt x="20795" y="9333"/>
                        <a:pt x="20479" y="7981"/>
                        <a:pt x="20171" y="6659"/>
                      </a:cubicBezTo>
                      <a:cubicBezTo>
                        <a:pt x="20038" y="6090"/>
                        <a:pt x="19903" y="5521"/>
                        <a:pt x="19748" y="4971"/>
                      </a:cubicBezTo>
                      <a:cubicBezTo>
                        <a:pt x="19601" y="4446"/>
                        <a:pt x="19431" y="3928"/>
                        <a:pt x="19192" y="3450"/>
                      </a:cubicBezTo>
                      <a:cubicBezTo>
                        <a:pt x="18583" y="2234"/>
                        <a:pt x="17585" y="1364"/>
                        <a:pt x="16472" y="789"/>
                      </a:cubicBezTo>
                      <a:cubicBezTo>
                        <a:pt x="16209" y="653"/>
                        <a:pt x="15940" y="534"/>
                        <a:pt x="15667" y="427"/>
                      </a:cubicBezTo>
                      <a:cubicBezTo>
                        <a:pt x="15441" y="338"/>
                        <a:pt x="15212" y="258"/>
                        <a:pt x="14979" y="199"/>
                      </a:cubicBezTo>
                      <a:cubicBezTo>
                        <a:pt x="14329" y="37"/>
                        <a:pt x="13662" y="47"/>
                        <a:pt x="13001" y="43"/>
                      </a:cubicBezTo>
                      <a:cubicBezTo>
                        <a:pt x="12390" y="41"/>
                        <a:pt x="11777" y="26"/>
                        <a:pt x="1116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endParaRPr sz="2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Shape 59142">
                  <a:extLst>
                    <a:ext uri="{FF2B5EF4-FFF2-40B4-BE49-F238E27FC236}">
                      <a16:creationId xmlns:a16="http://schemas.microsoft.com/office/drawing/2014/main" id="{66CEFD60-7185-C6B6-1803-7FB8A467E72E}"/>
                    </a:ext>
                  </a:extLst>
                </p:cNvPr>
                <p:cNvSpPr/>
                <p:nvPr/>
              </p:nvSpPr>
              <p:spPr>
                <a:xfrm flipH="1">
                  <a:off x="1326545" y="0"/>
                  <a:ext cx="1010948" cy="32819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97" extrusionOk="0">
                      <a:moveTo>
                        <a:pt x="4166" y="128"/>
                      </a:moveTo>
                      <a:lnTo>
                        <a:pt x="0" y="21320"/>
                      </a:lnTo>
                      <a:cubicBezTo>
                        <a:pt x="3568" y="21507"/>
                        <a:pt x="7181" y="21600"/>
                        <a:pt x="10800" y="21597"/>
                      </a:cubicBezTo>
                      <a:cubicBezTo>
                        <a:pt x="14421" y="21594"/>
                        <a:pt x="18034" y="21496"/>
                        <a:pt x="21600" y="21303"/>
                      </a:cubicBezTo>
                      <a:cubicBezTo>
                        <a:pt x="17268" y="20517"/>
                        <a:pt x="14003" y="19275"/>
                        <a:pt x="12406" y="17807"/>
                      </a:cubicBezTo>
                      <a:cubicBezTo>
                        <a:pt x="12078" y="17505"/>
                        <a:pt x="11824" y="17196"/>
                        <a:pt x="11674" y="16881"/>
                      </a:cubicBezTo>
                      <a:cubicBezTo>
                        <a:pt x="11227" y="15945"/>
                        <a:pt x="11691" y="15017"/>
                        <a:pt x="12139" y="14087"/>
                      </a:cubicBezTo>
                      <a:cubicBezTo>
                        <a:pt x="13436" y="11396"/>
                        <a:pt x="14605" y="8696"/>
                        <a:pt x="16561" y="6043"/>
                      </a:cubicBezTo>
                      <a:cubicBezTo>
                        <a:pt x="17319" y="5015"/>
                        <a:pt x="18195" y="3994"/>
                        <a:pt x="18640" y="2948"/>
                      </a:cubicBezTo>
                      <a:cubicBezTo>
                        <a:pt x="19056" y="1970"/>
                        <a:pt x="19090" y="981"/>
                        <a:pt x="18741" y="0"/>
                      </a:cubicBezTo>
                      <a:lnTo>
                        <a:pt x="4166" y="1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endParaRPr sz="2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0" name="Shape 59146">
              <a:extLst>
                <a:ext uri="{FF2B5EF4-FFF2-40B4-BE49-F238E27FC236}">
                  <a16:creationId xmlns:a16="http://schemas.microsoft.com/office/drawing/2014/main" id="{B80D8E23-C929-13EB-572C-D72C96444161}"/>
                </a:ext>
              </a:extLst>
            </p:cNvPr>
            <p:cNvSpPr/>
            <p:nvPr/>
          </p:nvSpPr>
          <p:spPr>
            <a:xfrm>
              <a:off x="6496772" y="7631424"/>
              <a:ext cx="963924" cy="29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407"/>
                  </a:lnTo>
                  <a:lnTo>
                    <a:pt x="1989" y="21600"/>
                  </a:lnTo>
                  <a:lnTo>
                    <a:pt x="19176" y="198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Shape 59147">
              <a:extLst>
                <a:ext uri="{FF2B5EF4-FFF2-40B4-BE49-F238E27FC236}">
                  <a16:creationId xmlns:a16="http://schemas.microsoft.com/office/drawing/2014/main" id="{776868C1-FBD6-6A59-9B5A-9C470A65300E}"/>
                </a:ext>
              </a:extLst>
            </p:cNvPr>
            <p:cNvSpPr/>
            <p:nvPr/>
          </p:nvSpPr>
          <p:spPr>
            <a:xfrm flipH="1">
              <a:off x="6607096" y="7548873"/>
              <a:ext cx="752938" cy="84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26" y="0"/>
                  </a:moveTo>
                  <a:cubicBezTo>
                    <a:pt x="2568" y="1299"/>
                    <a:pt x="2341" y="2590"/>
                    <a:pt x="2046" y="3870"/>
                  </a:cubicBezTo>
                  <a:cubicBezTo>
                    <a:pt x="1552" y="6020"/>
                    <a:pt x="867" y="8131"/>
                    <a:pt x="0" y="10184"/>
                  </a:cubicBezTo>
                  <a:lnTo>
                    <a:pt x="10993" y="21600"/>
                  </a:lnTo>
                  <a:lnTo>
                    <a:pt x="21600" y="10184"/>
                  </a:lnTo>
                  <a:cubicBezTo>
                    <a:pt x="20733" y="8131"/>
                    <a:pt x="20048" y="6020"/>
                    <a:pt x="19554" y="3870"/>
                  </a:cubicBezTo>
                  <a:cubicBezTo>
                    <a:pt x="19259" y="2590"/>
                    <a:pt x="19032" y="1299"/>
                    <a:pt x="18874" y="0"/>
                  </a:cubicBezTo>
                  <a:lnTo>
                    <a:pt x="272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Shape 59148">
              <a:extLst>
                <a:ext uri="{FF2B5EF4-FFF2-40B4-BE49-F238E27FC236}">
                  <a16:creationId xmlns:a16="http://schemas.microsoft.com/office/drawing/2014/main" id="{66C05D97-D947-9EF3-BD5A-695E31422D95}"/>
                </a:ext>
              </a:extLst>
            </p:cNvPr>
            <p:cNvSpPr/>
            <p:nvPr/>
          </p:nvSpPr>
          <p:spPr>
            <a:xfrm>
              <a:off x="6338552" y="7636556"/>
              <a:ext cx="1293133" cy="985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6" y="0"/>
                  </a:moveTo>
                  <a:lnTo>
                    <a:pt x="10590" y="16423"/>
                  </a:lnTo>
                  <a:lnTo>
                    <a:pt x="2694" y="343"/>
                  </a:lnTo>
                  <a:lnTo>
                    <a:pt x="0" y="4026"/>
                  </a:lnTo>
                  <a:lnTo>
                    <a:pt x="4978" y="21600"/>
                  </a:lnTo>
                  <a:lnTo>
                    <a:pt x="10618" y="16558"/>
                  </a:lnTo>
                  <a:lnTo>
                    <a:pt x="17582" y="21478"/>
                  </a:lnTo>
                  <a:lnTo>
                    <a:pt x="21600" y="4773"/>
                  </a:lnTo>
                  <a:lnTo>
                    <a:pt x="1862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Shape 59150">
              <a:extLst>
                <a:ext uri="{FF2B5EF4-FFF2-40B4-BE49-F238E27FC236}">
                  <a16:creationId xmlns:a16="http://schemas.microsoft.com/office/drawing/2014/main" id="{55EBBB6D-DE27-9438-DF57-C0A852AF507D}"/>
                </a:ext>
              </a:extLst>
            </p:cNvPr>
            <p:cNvSpPr/>
            <p:nvPr/>
          </p:nvSpPr>
          <p:spPr>
            <a:xfrm flipH="1">
              <a:off x="6094985" y="5874009"/>
              <a:ext cx="1776847" cy="1969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44" extrusionOk="0">
                  <a:moveTo>
                    <a:pt x="13300" y="0"/>
                  </a:moveTo>
                  <a:cubicBezTo>
                    <a:pt x="12956" y="318"/>
                    <a:pt x="12587" y="607"/>
                    <a:pt x="12192" y="871"/>
                  </a:cubicBezTo>
                  <a:cubicBezTo>
                    <a:pt x="11552" y="1300"/>
                    <a:pt x="10851" y="1648"/>
                    <a:pt x="10112" y="1913"/>
                  </a:cubicBezTo>
                  <a:cubicBezTo>
                    <a:pt x="10319" y="1723"/>
                    <a:pt x="10459" y="1484"/>
                    <a:pt x="10514" y="1221"/>
                  </a:cubicBezTo>
                  <a:cubicBezTo>
                    <a:pt x="10558" y="1008"/>
                    <a:pt x="10548" y="786"/>
                    <a:pt x="10478" y="578"/>
                  </a:cubicBezTo>
                  <a:cubicBezTo>
                    <a:pt x="9313" y="1174"/>
                    <a:pt x="8059" y="1612"/>
                    <a:pt x="6754" y="1872"/>
                  </a:cubicBezTo>
                  <a:cubicBezTo>
                    <a:pt x="5463" y="2131"/>
                    <a:pt x="4134" y="2217"/>
                    <a:pt x="2816" y="2125"/>
                  </a:cubicBezTo>
                  <a:cubicBezTo>
                    <a:pt x="2220" y="3390"/>
                    <a:pt x="1861" y="4718"/>
                    <a:pt x="1656" y="6065"/>
                  </a:cubicBezTo>
                  <a:cubicBezTo>
                    <a:pt x="1642" y="6361"/>
                    <a:pt x="1604" y="6650"/>
                    <a:pt x="1530" y="6928"/>
                  </a:cubicBezTo>
                  <a:cubicBezTo>
                    <a:pt x="1397" y="8433"/>
                    <a:pt x="1483" y="9954"/>
                    <a:pt x="1843" y="11446"/>
                  </a:cubicBezTo>
                  <a:cubicBezTo>
                    <a:pt x="1911" y="11727"/>
                    <a:pt x="1990" y="12009"/>
                    <a:pt x="2075" y="12285"/>
                  </a:cubicBezTo>
                  <a:cubicBezTo>
                    <a:pt x="1592" y="10912"/>
                    <a:pt x="1201" y="9521"/>
                    <a:pt x="861" y="8125"/>
                  </a:cubicBezTo>
                  <a:cubicBezTo>
                    <a:pt x="719" y="8264"/>
                    <a:pt x="567" y="8397"/>
                    <a:pt x="441" y="8548"/>
                  </a:cubicBezTo>
                  <a:cubicBezTo>
                    <a:pt x="-143" y="9252"/>
                    <a:pt x="-78" y="10170"/>
                    <a:pt x="236" y="10966"/>
                  </a:cubicBezTo>
                  <a:cubicBezTo>
                    <a:pt x="568" y="11810"/>
                    <a:pt x="1180" y="12555"/>
                    <a:pt x="2039" y="13083"/>
                  </a:cubicBezTo>
                  <a:cubicBezTo>
                    <a:pt x="2855" y="15320"/>
                    <a:pt x="4137" y="17291"/>
                    <a:pt x="5745" y="18953"/>
                  </a:cubicBezTo>
                  <a:cubicBezTo>
                    <a:pt x="7014" y="20263"/>
                    <a:pt x="8613" y="21485"/>
                    <a:pt x="10657" y="21541"/>
                  </a:cubicBezTo>
                  <a:cubicBezTo>
                    <a:pt x="12760" y="21600"/>
                    <a:pt x="14461" y="20433"/>
                    <a:pt x="15773" y="19124"/>
                  </a:cubicBezTo>
                  <a:cubicBezTo>
                    <a:pt x="17429" y="17472"/>
                    <a:pt x="18669" y="15428"/>
                    <a:pt x="19274" y="13083"/>
                  </a:cubicBezTo>
                  <a:cubicBezTo>
                    <a:pt x="20133" y="12555"/>
                    <a:pt x="20754" y="11810"/>
                    <a:pt x="21086" y="10966"/>
                  </a:cubicBezTo>
                  <a:cubicBezTo>
                    <a:pt x="21400" y="10170"/>
                    <a:pt x="21457" y="9252"/>
                    <a:pt x="20872" y="8548"/>
                  </a:cubicBezTo>
                  <a:cubicBezTo>
                    <a:pt x="20784" y="8443"/>
                    <a:pt x="20679" y="8350"/>
                    <a:pt x="20577" y="8255"/>
                  </a:cubicBezTo>
                  <a:cubicBezTo>
                    <a:pt x="20300" y="9250"/>
                    <a:pt x="19967" y="10231"/>
                    <a:pt x="19506" y="11178"/>
                  </a:cubicBezTo>
                  <a:cubicBezTo>
                    <a:pt x="19685" y="9686"/>
                    <a:pt x="19673" y="8203"/>
                    <a:pt x="19497" y="6749"/>
                  </a:cubicBezTo>
                  <a:cubicBezTo>
                    <a:pt x="19314" y="5236"/>
                    <a:pt x="18945" y="3701"/>
                    <a:pt x="17943" y="2418"/>
                  </a:cubicBezTo>
                  <a:cubicBezTo>
                    <a:pt x="16861" y="1032"/>
                    <a:pt x="15158" y="148"/>
                    <a:pt x="1330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Shape 59151">
              <a:extLst>
                <a:ext uri="{FF2B5EF4-FFF2-40B4-BE49-F238E27FC236}">
                  <a16:creationId xmlns:a16="http://schemas.microsoft.com/office/drawing/2014/main" id="{DD63D503-68C2-1C8C-F17C-05A73BB805B0}"/>
                </a:ext>
              </a:extLst>
            </p:cNvPr>
            <p:cNvSpPr/>
            <p:nvPr/>
          </p:nvSpPr>
          <p:spPr>
            <a:xfrm flipH="1">
              <a:off x="6102864" y="5355825"/>
              <a:ext cx="1760965" cy="164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19990" extrusionOk="0">
                  <a:moveTo>
                    <a:pt x="10403" y="6958"/>
                  </a:moveTo>
                  <a:cubicBezTo>
                    <a:pt x="9235" y="7621"/>
                    <a:pt x="7977" y="8106"/>
                    <a:pt x="6669" y="8396"/>
                  </a:cubicBezTo>
                  <a:cubicBezTo>
                    <a:pt x="5375" y="8684"/>
                    <a:pt x="4047" y="8778"/>
                    <a:pt x="2726" y="8675"/>
                  </a:cubicBezTo>
                  <a:cubicBezTo>
                    <a:pt x="1338" y="11949"/>
                    <a:pt x="997" y="15580"/>
                    <a:pt x="1752" y="19060"/>
                  </a:cubicBezTo>
                  <a:cubicBezTo>
                    <a:pt x="1819" y="19372"/>
                    <a:pt x="1896" y="19682"/>
                    <a:pt x="1981" y="19990"/>
                  </a:cubicBezTo>
                  <a:cubicBezTo>
                    <a:pt x="1362" y="18037"/>
                    <a:pt x="861" y="16058"/>
                    <a:pt x="476" y="14065"/>
                  </a:cubicBezTo>
                  <a:cubicBezTo>
                    <a:pt x="-15" y="11518"/>
                    <a:pt x="-311" y="8872"/>
                    <a:pt x="531" y="6418"/>
                  </a:cubicBezTo>
                  <a:cubicBezTo>
                    <a:pt x="2421" y="911"/>
                    <a:pt x="8698" y="-1610"/>
                    <a:pt x="13800" y="1089"/>
                  </a:cubicBezTo>
                  <a:cubicBezTo>
                    <a:pt x="15692" y="966"/>
                    <a:pt x="17519" y="1694"/>
                    <a:pt x="18818" y="3045"/>
                  </a:cubicBezTo>
                  <a:cubicBezTo>
                    <a:pt x="20470" y="4764"/>
                    <a:pt x="21050" y="7209"/>
                    <a:pt x="21155" y="9649"/>
                  </a:cubicBezTo>
                  <a:cubicBezTo>
                    <a:pt x="21289" y="12776"/>
                    <a:pt x="20707" y="15889"/>
                    <a:pt x="19448" y="18762"/>
                  </a:cubicBezTo>
                  <a:cubicBezTo>
                    <a:pt x="19627" y="17100"/>
                    <a:pt x="19622" y="15449"/>
                    <a:pt x="19446" y="13830"/>
                  </a:cubicBezTo>
                  <a:cubicBezTo>
                    <a:pt x="19263" y="12145"/>
                    <a:pt x="18886" y="10429"/>
                    <a:pt x="17881" y="9000"/>
                  </a:cubicBezTo>
                  <a:cubicBezTo>
                    <a:pt x="16797" y="7457"/>
                    <a:pt x="15098" y="6473"/>
                    <a:pt x="13235" y="6308"/>
                  </a:cubicBezTo>
                  <a:cubicBezTo>
                    <a:pt x="12891" y="6662"/>
                    <a:pt x="12519" y="6987"/>
                    <a:pt x="12124" y="7281"/>
                  </a:cubicBezTo>
                  <a:cubicBezTo>
                    <a:pt x="11482" y="7759"/>
                    <a:pt x="10781" y="8150"/>
                    <a:pt x="10040" y="8446"/>
                  </a:cubicBezTo>
                  <a:cubicBezTo>
                    <a:pt x="10248" y="8234"/>
                    <a:pt x="10388" y="7965"/>
                    <a:pt x="10443" y="7672"/>
                  </a:cubicBezTo>
                  <a:cubicBezTo>
                    <a:pt x="10487" y="7434"/>
                    <a:pt x="10473" y="7189"/>
                    <a:pt x="10403" y="69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3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241891E-9852-96D3-EF20-57AC5F206694}"/>
              </a:ext>
            </a:extLst>
          </p:cNvPr>
          <p:cNvSpPr/>
          <p:nvPr/>
        </p:nvSpPr>
        <p:spPr>
          <a:xfrm>
            <a:off x="11250206" y="-172528"/>
            <a:ext cx="1111446" cy="71426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965B19-B507-80EB-EC54-4CE1C638CB68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612476" y="940279"/>
            <a:ext cx="0" cy="585733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8088D-911C-877C-8EA5-ABA80B41F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630" y="102007"/>
            <a:ext cx="9385540" cy="1502204"/>
          </a:xfrm>
        </p:spPr>
        <p:txBody>
          <a:bodyPr anchor="ctr"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32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Раздел 1. Методология и основные технологии профилактической работы злоупотребления </a:t>
            </a:r>
            <a:r>
              <a:rPr lang="ru-RU" sz="3200" b="1" dirty="0" err="1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психоактивными</a:t>
            </a:r>
            <a:r>
              <a:rPr lang="ru-RU" sz="32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 веществами в молодежной среде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51886B-3882-2918-1615-1549DC7F3D0B}"/>
              </a:ext>
            </a:extLst>
          </p:cNvPr>
          <p:cNvSpPr/>
          <p:nvPr/>
        </p:nvSpPr>
        <p:spPr>
          <a:xfrm>
            <a:off x="431322" y="-94890"/>
            <a:ext cx="362308" cy="10351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18C124FC-F01A-0D9A-6663-6DDD8261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ceHolder 2"/>
          <p:cNvSpPr txBox="1">
            <a:spLocks/>
          </p:cNvSpPr>
          <p:nvPr/>
        </p:nvSpPr>
        <p:spPr>
          <a:xfrm>
            <a:off x="760331" y="1475873"/>
            <a:ext cx="10489876" cy="4908583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91440" rIns="91440" bIns="9144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336600" algn="l">
              <a:lnSpc>
                <a:spcPct val="115000"/>
              </a:lnSpc>
              <a:buClr>
                <a:srgbClr val="000000"/>
              </a:buClr>
              <a:buFont typeface="Arial"/>
              <a:buChar char="➔"/>
            </a:pPr>
            <a:r>
              <a:rPr lang="ru" sz="2400" b="1" spc="-1" dirty="0">
                <a:solidFill>
                  <a:srgbClr val="385723"/>
                </a:solidFill>
                <a:latin typeface="Arial"/>
                <a:ea typeface="Arial"/>
              </a:rPr>
              <a:t>Модели профилактики </a:t>
            </a: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– образовательная, медицинская, психосоциальная</a:t>
            </a:r>
            <a:endParaRPr lang="ru-RU" sz="2400" spc="-1" dirty="0">
              <a:solidFill>
                <a:srgbClr val="000000"/>
              </a:solidFill>
              <a:latin typeface="Arial"/>
            </a:endParaRPr>
          </a:p>
          <a:p>
            <a:pPr marL="457200" indent="-336600" algn="l">
              <a:lnSpc>
                <a:spcPct val="115000"/>
              </a:lnSpc>
              <a:buClr>
                <a:srgbClr val="000000"/>
              </a:buClr>
              <a:buFont typeface="Arial"/>
              <a:buChar char="➔"/>
            </a:pPr>
            <a:r>
              <a:rPr lang="ru" sz="2400" b="1" spc="-1" dirty="0">
                <a:solidFill>
                  <a:srgbClr val="385723"/>
                </a:solidFill>
                <a:latin typeface="Arial"/>
                <a:ea typeface="Arial"/>
              </a:rPr>
              <a:t>Типы профилактической работы </a:t>
            </a: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- неспецифическая (общесоциальная) и специфическая</a:t>
            </a:r>
            <a:endParaRPr lang="ru-RU" sz="2400" spc="-1" dirty="0">
              <a:solidFill>
                <a:srgbClr val="000000"/>
              </a:solidFill>
              <a:latin typeface="Arial"/>
            </a:endParaRPr>
          </a:p>
          <a:p>
            <a:pPr marL="457200" indent="-336600" algn="l">
              <a:lnSpc>
                <a:spcPct val="115000"/>
              </a:lnSpc>
              <a:buClr>
                <a:srgbClr val="000000"/>
              </a:buClr>
              <a:buFont typeface="Arial"/>
              <a:buChar char="➔"/>
            </a:pPr>
            <a:r>
              <a:rPr lang="ru" sz="2400" b="1" spc="-1" dirty="0">
                <a:solidFill>
                  <a:srgbClr val="385723"/>
                </a:solidFill>
                <a:latin typeface="Arial"/>
                <a:ea typeface="Arial"/>
              </a:rPr>
              <a:t>Уровни профилактики потребления психоактивных веществ </a:t>
            </a: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– личностный, семейный, социальный</a:t>
            </a:r>
            <a:endParaRPr lang="ru-RU" sz="2400" spc="-1" dirty="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ct val="115000"/>
              </a:lnSpc>
              <a:tabLst>
                <a:tab pos="0" algn="l"/>
              </a:tabLst>
            </a:pP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Описаны принципы профилактической работы</a:t>
            </a:r>
            <a:r>
              <a:rPr lang="ru" sz="2400" b="1" spc="-1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br>
              <a:rPr lang="ru" sz="2400" b="1" spc="-1" dirty="0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ru" sz="2400" i="1" spc="-1" dirty="0">
                <a:solidFill>
                  <a:srgbClr val="000000"/>
                </a:solidFill>
                <a:latin typeface="Arial"/>
                <a:ea typeface="Arial"/>
              </a:rPr>
              <a:t>долгосрочность и непрерывность, адресность, профессионализм, своевременность, доступность, последовательность.</a:t>
            </a:r>
            <a:endParaRPr lang="ru-RU" sz="2400" i="1" spc="-1" dirty="0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ct val="115000"/>
              </a:lnSpc>
              <a:tabLst>
                <a:tab pos="0" algn="l"/>
              </a:tabLst>
            </a:pP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Приведена классификация профилактических программ и основные технологии профилактической работы по предупреждению употребления психоактивных веществ</a:t>
            </a:r>
            <a:endParaRPr lang="ru-RU" sz="24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452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241891E-9852-96D3-EF20-57AC5F206694}"/>
              </a:ext>
            </a:extLst>
          </p:cNvPr>
          <p:cNvSpPr/>
          <p:nvPr/>
        </p:nvSpPr>
        <p:spPr>
          <a:xfrm>
            <a:off x="11250206" y="-172528"/>
            <a:ext cx="1111446" cy="71426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965B19-B507-80EB-EC54-4CE1C638CB68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612476" y="940279"/>
            <a:ext cx="0" cy="585733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8088D-911C-877C-8EA5-ABA80B41F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630" y="102007"/>
            <a:ext cx="9385540" cy="1502204"/>
          </a:xfrm>
        </p:spPr>
        <p:txBody>
          <a:bodyPr anchor="ctr"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32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Раздел 2. Принципы оценки эффективности профилактических программ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51886B-3882-2918-1615-1549DC7F3D0B}"/>
              </a:ext>
            </a:extLst>
          </p:cNvPr>
          <p:cNvSpPr/>
          <p:nvPr/>
        </p:nvSpPr>
        <p:spPr>
          <a:xfrm>
            <a:off x="431322" y="-94890"/>
            <a:ext cx="362308" cy="10351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18C124FC-F01A-0D9A-6663-6DDD8261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ceHolder 2"/>
          <p:cNvSpPr txBox="1">
            <a:spLocks/>
          </p:cNvSpPr>
          <p:nvPr/>
        </p:nvSpPr>
        <p:spPr>
          <a:xfrm>
            <a:off x="760331" y="1475873"/>
            <a:ext cx="10489876" cy="4908583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91440" rIns="91440" bIns="9144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ru" sz="2400" b="1" spc="-1" dirty="0">
                <a:solidFill>
                  <a:srgbClr val="385723"/>
                </a:solidFill>
                <a:latin typeface="Arial"/>
                <a:ea typeface="Arial"/>
              </a:rPr>
              <a:t>Требования</a:t>
            </a: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, предъявляемые к профилактическим программам, информирующим о вреде ПАВ за рубежом.</a:t>
            </a:r>
            <a:endParaRPr lang="ru-RU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ru" sz="2400" b="1" spc="-1" dirty="0">
                <a:solidFill>
                  <a:srgbClr val="385723"/>
                </a:solidFill>
                <a:latin typeface="Arial"/>
                <a:ea typeface="Arial"/>
              </a:rPr>
              <a:t>Критерии оценки </a:t>
            </a: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эффективности профилактических программ, предложенные С.В.Березиным и К.С.Лисецким (2006).</a:t>
            </a:r>
            <a:endParaRPr lang="ru-RU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ru" sz="2400" b="1" spc="-1" dirty="0">
                <a:solidFill>
                  <a:srgbClr val="385723"/>
                </a:solidFill>
                <a:latin typeface="Arial"/>
                <a:ea typeface="Arial"/>
              </a:rPr>
              <a:t>Критерии оценки </a:t>
            </a: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эффективности профилактических программ, которые предложил О.В.Зыков  для оценки:</a:t>
            </a:r>
            <a:endParaRPr lang="ru-RU" sz="2400" spc="-1" dirty="0">
              <a:solidFill>
                <a:srgbClr val="000000"/>
              </a:solidFill>
              <a:latin typeface="Arial"/>
            </a:endParaRPr>
          </a:p>
          <a:p>
            <a:pPr marL="457200" indent="-343080" algn="just">
              <a:lnSpc>
                <a:spcPct val="115000"/>
              </a:lnSpc>
              <a:buClr>
                <a:srgbClr val="000000"/>
              </a:buClr>
              <a:buFont typeface="Arial"/>
              <a:buChar char="➔"/>
              <a:tabLst>
                <a:tab pos="0" algn="l"/>
              </a:tabLst>
            </a:pP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профилактических программ широкого профиля</a:t>
            </a:r>
            <a:endParaRPr lang="ru-RU" sz="2400" spc="-1" dirty="0">
              <a:solidFill>
                <a:srgbClr val="000000"/>
              </a:solidFill>
              <a:latin typeface="Arial"/>
            </a:endParaRPr>
          </a:p>
          <a:p>
            <a:pPr marL="457200" indent="-343080" algn="just">
              <a:lnSpc>
                <a:spcPct val="115000"/>
              </a:lnSpc>
              <a:buClr>
                <a:srgbClr val="000000"/>
              </a:buClr>
              <a:buFont typeface="Arial"/>
              <a:buChar char="➔"/>
              <a:tabLst>
                <a:tab pos="0" algn="l"/>
              </a:tabLst>
            </a:pP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школьных профилактических программ</a:t>
            </a:r>
            <a:endParaRPr lang="ru-RU" sz="2400" spc="-1" dirty="0">
              <a:solidFill>
                <a:srgbClr val="000000"/>
              </a:solidFill>
              <a:latin typeface="Arial"/>
            </a:endParaRPr>
          </a:p>
          <a:p>
            <a:pPr marL="457200" indent="-343080" algn="just">
              <a:lnSpc>
                <a:spcPct val="115000"/>
              </a:lnSpc>
              <a:buClr>
                <a:srgbClr val="000000"/>
              </a:buClr>
              <a:buFont typeface="Arial"/>
              <a:buChar char="➔"/>
              <a:tabLst>
                <a:tab pos="0" algn="l"/>
              </a:tabLst>
            </a:pP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семейных профилактических программ</a:t>
            </a:r>
            <a:endParaRPr lang="ru-RU" sz="24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52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965B19-B507-80EB-EC54-4CE1C638CB68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612476" y="940279"/>
            <a:ext cx="0" cy="585733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51886B-3882-2918-1615-1549DC7F3D0B}"/>
              </a:ext>
            </a:extLst>
          </p:cNvPr>
          <p:cNvSpPr/>
          <p:nvPr/>
        </p:nvSpPr>
        <p:spPr>
          <a:xfrm>
            <a:off x="431322" y="-94890"/>
            <a:ext cx="362308" cy="10351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18C124FC-F01A-0D9A-6663-6DDD8261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241891E-9852-96D3-EF20-57AC5F206694}"/>
              </a:ext>
            </a:extLst>
          </p:cNvPr>
          <p:cNvSpPr/>
          <p:nvPr/>
        </p:nvSpPr>
        <p:spPr>
          <a:xfrm>
            <a:off x="3804249" y="1507957"/>
            <a:ext cx="8557403" cy="546218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40745B-69DE-DADF-166C-EADB0EC40348}"/>
              </a:ext>
            </a:extLst>
          </p:cNvPr>
          <p:cNvSpPr/>
          <p:nvPr/>
        </p:nvSpPr>
        <p:spPr>
          <a:xfrm>
            <a:off x="2034822" y="2411108"/>
            <a:ext cx="8919410" cy="352886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F610E4C4-7392-96CD-34D8-474D4765B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4843" y="2218203"/>
            <a:ext cx="8919410" cy="3528864"/>
          </a:xfr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457200" indent="-343080" algn="l">
              <a:lnSpc>
                <a:spcPct val="115000"/>
              </a:lnSpc>
              <a:buClr>
                <a:srgbClr val="000000"/>
              </a:buClr>
              <a:buFont typeface="Arial"/>
              <a:buAutoNum type="alphaUcPeriod"/>
            </a:pPr>
            <a:r>
              <a:rPr lang="ru" sz="3200" spc="-1" dirty="0">
                <a:solidFill>
                  <a:srgbClr val="000000"/>
                </a:solidFill>
                <a:latin typeface="Arial"/>
                <a:ea typeface="Arial"/>
              </a:rPr>
              <a:t>теоретическая готовность</a:t>
            </a:r>
            <a:endParaRPr lang="ru-RU" sz="3200" spc="-1" dirty="0">
              <a:solidFill>
                <a:srgbClr val="000000"/>
              </a:solidFill>
              <a:latin typeface="Arial"/>
            </a:endParaRPr>
          </a:p>
          <a:p>
            <a:pPr marL="457200" indent="-343080" algn="l">
              <a:lnSpc>
                <a:spcPct val="115000"/>
              </a:lnSpc>
              <a:buClr>
                <a:srgbClr val="000000"/>
              </a:buClr>
              <a:buFont typeface="Arial"/>
              <a:buAutoNum type="alphaUcPeriod"/>
            </a:pPr>
            <a:r>
              <a:rPr lang="ru" sz="3200" spc="-1" dirty="0">
                <a:solidFill>
                  <a:srgbClr val="000000"/>
                </a:solidFill>
                <a:latin typeface="Arial"/>
                <a:ea typeface="Arial"/>
              </a:rPr>
              <a:t>практическая готовность</a:t>
            </a:r>
            <a:endParaRPr lang="ru-RU" sz="3200" spc="-1" dirty="0">
              <a:solidFill>
                <a:srgbClr val="000000"/>
              </a:solidFill>
              <a:latin typeface="Arial"/>
            </a:endParaRPr>
          </a:p>
          <a:p>
            <a:pPr marL="457200" indent="-343080" algn="l">
              <a:lnSpc>
                <a:spcPct val="115000"/>
              </a:lnSpc>
              <a:buClr>
                <a:srgbClr val="000000"/>
              </a:buClr>
              <a:buFont typeface="Arial"/>
              <a:buAutoNum type="alphaUcPeriod"/>
            </a:pPr>
            <a:r>
              <a:rPr lang="ru" sz="3200" spc="-1" dirty="0">
                <a:solidFill>
                  <a:srgbClr val="000000"/>
                </a:solidFill>
                <a:latin typeface="Arial"/>
                <a:ea typeface="Arial"/>
              </a:rPr>
              <a:t>личностная готовность</a:t>
            </a:r>
            <a:endParaRPr lang="ru-RU" sz="3200" spc="-1" dirty="0">
              <a:solidFill>
                <a:srgbClr val="000000"/>
              </a:solidFill>
              <a:latin typeface="Arial"/>
            </a:endParaRPr>
          </a:p>
          <a:p>
            <a:pPr marL="457200" indent="-343080" algn="l">
              <a:lnSpc>
                <a:spcPct val="115000"/>
              </a:lnSpc>
              <a:buClr>
                <a:srgbClr val="000000"/>
              </a:buClr>
              <a:buFont typeface="Arial"/>
              <a:buAutoNum type="alphaUcPeriod"/>
            </a:pPr>
            <a:r>
              <a:rPr lang="ru" sz="3200" spc="-1" dirty="0">
                <a:solidFill>
                  <a:srgbClr val="000000"/>
                </a:solidFill>
                <a:latin typeface="Arial"/>
                <a:ea typeface="Arial"/>
              </a:rPr>
              <a:t>субъективно высокая оценка эффективности работы по программе</a:t>
            </a:r>
            <a:endParaRPr lang="ru-RU" sz="3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A48088D-911C-877C-8EA5-ABA80B41FDF7}"/>
              </a:ext>
            </a:extLst>
          </p:cNvPr>
          <p:cNvSpPr txBox="1">
            <a:spLocks/>
          </p:cNvSpPr>
          <p:nvPr/>
        </p:nvSpPr>
        <p:spPr>
          <a:xfrm>
            <a:off x="793630" y="102007"/>
            <a:ext cx="9385540" cy="1502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ru-RU" sz="32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Раздел 3. Квалификационные и психологические требования к специалисту, реализующему профилактическую программу</a:t>
            </a:r>
          </a:p>
        </p:txBody>
      </p:sp>
    </p:spTree>
    <p:extLst>
      <p:ext uri="{BB962C8B-B14F-4D97-AF65-F5344CB8AC3E}">
        <p14:creationId xmlns:p14="http://schemas.microsoft.com/office/powerpoint/2010/main" val="368819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241891E-9852-96D3-EF20-57AC5F206694}"/>
              </a:ext>
            </a:extLst>
          </p:cNvPr>
          <p:cNvSpPr/>
          <p:nvPr/>
        </p:nvSpPr>
        <p:spPr>
          <a:xfrm>
            <a:off x="11250206" y="-172528"/>
            <a:ext cx="1111446" cy="71426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965B19-B507-80EB-EC54-4CE1C638CB68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612476" y="940279"/>
            <a:ext cx="0" cy="585733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8088D-911C-877C-8EA5-ABA80B41F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630" y="102007"/>
            <a:ext cx="9385540" cy="1502204"/>
          </a:xfrm>
        </p:spPr>
        <p:txBody>
          <a:bodyPr anchor="ctr"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32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Раздел 4. Факторы употребления </a:t>
            </a:r>
            <a:r>
              <a:rPr lang="ru-RU" sz="3200" b="1" dirty="0" err="1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психоактивных</a:t>
            </a:r>
            <a:r>
              <a:rPr lang="ru-RU" sz="32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 веществ в молодежной среде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51886B-3882-2918-1615-1549DC7F3D0B}"/>
              </a:ext>
            </a:extLst>
          </p:cNvPr>
          <p:cNvSpPr/>
          <p:nvPr/>
        </p:nvSpPr>
        <p:spPr>
          <a:xfrm>
            <a:off x="431322" y="-94890"/>
            <a:ext cx="362308" cy="10351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18C124FC-F01A-0D9A-6663-6DDD8261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ceHolder 2"/>
          <p:cNvSpPr txBox="1">
            <a:spLocks/>
          </p:cNvSpPr>
          <p:nvPr/>
        </p:nvSpPr>
        <p:spPr>
          <a:xfrm>
            <a:off x="760330" y="1475873"/>
            <a:ext cx="10501227" cy="4908583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91440" rIns="91440" bIns="9144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В качестве фактора употребления психоактивных веществ сделан акцент на такой факторы как </a:t>
            </a:r>
            <a:r>
              <a:rPr lang="ru" sz="2400" b="1" spc="-1" dirty="0">
                <a:solidFill>
                  <a:srgbClr val="385723"/>
                </a:solidFill>
                <a:latin typeface="Arial"/>
                <a:ea typeface="Arial"/>
              </a:rPr>
              <a:t>«</a:t>
            </a:r>
            <a:r>
              <a:rPr lang="ru" sz="2400" b="1" i="1" spc="-1" dirty="0">
                <a:solidFill>
                  <a:srgbClr val="385723"/>
                </a:solidFill>
                <a:latin typeface="Arial"/>
                <a:ea typeface="Arial"/>
              </a:rPr>
              <a:t>наркогенная субкультура</a:t>
            </a:r>
            <a:r>
              <a:rPr lang="ru" sz="2400" b="1" spc="-1" dirty="0">
                <a:solidFill>
                  <a:srgbClr val="385723"/>
                </a:solidFill>
                <a:latin typeface="Arial"/>
                <a:ea typeface="Arial"/>
              </a:rPr>
              <a:t>»</a:t>
            </a: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 и рассматривается влияние субкультуры на молодежь в качестве специфического механизма их социализации</a:t>
            </a: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24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ru" sz="2400" b="1" spc="-1" dirty="0">
                <a:solidFill>
                  <a:srgbClr val="385723"/>
                </a:solidFill>
                <a:latin typeface="Arial"/>
                <a:ea typeface="Arial"/>
              </a:rPr>
              <a:t>Особые отличия наркокультуры от других субкультурных явлений:</a:t>
            </a:r>
            <a:endParaRPr lang="ru-RU" sz="2400" b="1" spc="-1" dirty="0">
              <a:solidFill>
                <a:srgbClr val="385723"/>
              </a:solidFill>
              <a:latin typeface="Arial"/>
            </a:endParaRPr>
          </a:p>
          <a:p>
            <a:pPr marL="457200" indent="-343080" algn="just">
              <a:lnSpc>
                <a:spcPct val="115000"/>
              </a:lnSpc>
              <a:buClr>
                <a:srgbClr val="000000"/>
              </a:buClr>
              <a:buFont typeface="Arial"/>
              <a:buChar char="➔"/>
              <a:tabLst>
                <a:tab pos="0" algn="l"/>
              </a:tabLst>
            </a:pP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 отсутствие </a:t>
            </a:r>
            <a:r>
              <a:rPr lang="ru" sz="2400" b="1" spc="-1" dirty="0">
                <a:solidFill>
                  <a:srgbClr val="385723"/>
                </a:solidFill>
                <a:latin typeface="Arial"/>
                <a:ea typeface="Arial"/>
              </a:rPr>
              <a:t>иерархии</a:t>
            </a:r>
            <a:endParaRPr lang="ru-RU" sz="2400" b="1" spc="-1" dirty="0">
              <a:solidFill>
                <a:srgbClr val="385723"/>
              </a:solidFill>
              <a:latin typeface="Arial"/>
            </a:endParaRPr>
          </a:p>
          <a:p>
            <a:pPr marL="457200" indent="-343080" algn="just">
              <a:lnSpc>
                <a:spcPct val="115000"/>
              </a:lnSpc>
              <a:buClr>
                <a:srgbClr val="000000"/>
              </a:buClr>
              <a:buFont typeface="Arial"/>
              <a:buChar char="➔"/>
              <a:tabLst>
                <a:tab pos="0" algn="l"/>
              </a:tabLst>
            </a:pP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" sz="2400" b="1" spc="-1" dirty="0">
                <a:solidFill>
                  <a:srgbClr val="385723"/>
                </a:solidFill>
                <a:latin typeface="Arial"/>
                <a:ea typeface="Arial"/>
              </a:rPr>
              <a:t>единомыслие</a:t>
            </a: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 ее членов</a:t>
            </a:r>
            <a:endParaRPr lang="ru-RU" sz="2400" spc="-1" dirty="0">
              <a:solidFill>
                <a:srgbClr val="000000"/>
              </a:solidFill>
              <a:latin typeface="Arial"/>
            </a:endParaRPr>
          </a:p>
          <a:p>
            <a:pPr marL="457200" indent="-343080" algn="just">
              <a:lnSpc>
                <a:spcPct val="115000"/>
              </a:lnSpc>
              <a:buClr>
                <a:srgbClr val="000000"/>
              </a:buClr>
              <a:buFont typeface="Arial"/>
              <a:buChar char="➔"/>
              <a:tabLst>
                <a:tab pos="0" algn="l"/>
              </a:tabLst>
            </a:pPr>
            <a:r>
              <a:rPr lang="ru" sz="2400" b="1" spc="-1" dirty="0">
                <a:solidFill>
                  <a:srgbClr val="385723"/>
                </a:solidFill>
                <a:latin typeface="Arial"/>
                <a:ea typeface="Arial"/>
              </a:rPr>
              <a:t> отсутствие доверия </a:t>
            </a: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во взаимоотношениях</a:t>
            </a:r>
            <a:endParaRPr lang="ru-RU" sz="2400" spc="-1" dirty="0">
              <a:solidFill>
                <a:srgbClr val="000000"/>
              </a:solidFill>
              <a:latin typeface="Arial"/>
            </a:endParaRPr>
          </a:p>
          <a:p>
            <a:pPr marL="457200" indent="-343080" algn="just">
              <a:lnSpc>
                <a:spcPct val="115000"/>
              </a:lnSpc>
              <a:buClr>
                <a:srgbClr val="000000"/>
              </a:buClr>
              <a:buFont typeface="Arial"/>
              <a:buChar char="➔"/>
              <a:tabLst>
                <a:tab pos="0" algn="l"/>
              </a:tabLst>
            </a:pP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" sz="2400" b="1" spc="-1" dirty="0">
                <a:solidFill>
                  <a:srgbClr val="385723"/>
                </a:solidFill>
                <a:latin typeface="Arial"/>
                <a:ea typeface="Arial"/>
              </a:rPr>
              <a:t>демонстративное псевдоэлитарное поведение </a:t>
            </a:r>
            <a:r>
              <a:rPr lang="ru" sz="2400" spc="-1" dirty="0">
                <a:solidFill>
                  <a:srgbClr val="000000"/>
                </a:solidFill>
                <a:latin typeface="Arial"/>
                <a:ea typeface="Arial"/>
              </a:rPr>
              <a:t>в сочетании с универсальной преступной направленностью</a:t>
            </a:r>
            <a:endParaRPr lang="ru-RU" sz="24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7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241891E-9852-96D3-EF20-57AC5F206694}"/>
              </a:ext>
            </a:extLst>
          </p:cNvPr>
          <p:cNvSpPr/>
          <p:nvPr/>
        </p:nvSpPr>
        <p:spPr>
          <a:xfrm>
            <a:off x="11250206" y="-172528"/>
            <a:ext cx="1111446" cy="71426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965B19-B507-80EB-EC54-4CE1C638CB68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612476" y="940279"/>
            <a:ext cx="0" cy="585733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8088D-911C-877C-8EA5-ABA80B41F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630" y="102007"/>
            <a:ext cx="9385540" cy="1502204"/>
          </a:xfrm>
        </p:spPr>
        <p:txBody>
          <a:bodyPr anchor="ctr"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32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Проект «Школа волонтеров «</a:t>
            </a:r>
            <a:r>
              <a:rPr lang="ru-RU" sz="3200" b="1" dirty="0" err="1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доброЗОЖ</a:t>
            </a:r>
            <a:r>
              <a:rPr lang="ru-RU" sz="32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» </a:t>
            </a:r>
            <a:r>
              <a:rPr lang="ru-RU" sz="28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/>
            </a:r>
            <a:br>
              <a:rPr lang="ru-RU" sz="28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</a:br>
            <a:r>
              <a:rPr lang="ru-RU" sz="2400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(Государственное бюджетное профессиональное образовательное учреждение Республики Марий Эл «</a:t>
            </a:r>
            <a:r>
              <a:rPr lang="ru-RU" sz="2400" dirty="0" err="1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Строительнопромышленный</a:t>
            </a:r>
            <a:r>
              <a:rPr lang="ru-RU" sz="2400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 техникум»)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51886B-3882-2918-1615-1549DC7F3D0B}"/>
              </a:ext>
            </a:extLst>
          </p:cNvPr>
          <p:cNvSpPr/>
          <p:nvPr/>
        </p:nvSpPr>
        <p:spPr>
          <a:xfrm>
            <a:off x="431322" y="-94890"/>
            <a:ext cx="362308" cy="10351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18C124FC-F01A-0D9A-6663-6DDD8261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ceHolder 2"/>
          <p:cNvSpPr txBox="1">
            <a:spLocks/>
          </p:cNvSpPr>
          <p:nvPr/>
        </p:nvSpPr>
        <p:spPr>
          <a:xfrm>
            <a:off x="760330" y="1475873"/>
            <a:ext cx="10501227" cy="5181601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91440" rIns="91440" bIns="9144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Arial"/>
              </a:rPr>
              <a:t>Проект направлен на обучающихся </a:t>
            </a:r>
            <a:r>
              <a:rPr lang="ru-RU" sz="2400" b="1" spc="-1" dirty="0">
                <a:solidFill>
                  <a:srgbClr val="385723"/>
                </a:solidFill>
                <a:latin typeface="Arial"/>
              </a:rPr>
              <a:t>«группы риска» </a:t>
            </a:r>
            <a:r>
              <a:rPr lang="ru-RU" sz="2400" spc="-1" dirty="0">
                <a:solidFill>
                  <a:srgbClr val="000000"/>
                </a:solidFill>
                <a:latin typeface="Arial"/>
              </a:rPr>
              <a:t>в возрасте 16-18 лет, состоящих на разных видах профилактического учета, обучающихся добровольцев.       </a:t>
            </a:r>
          </a:p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Arial"/>
              </a:rPr>
              <a:t> Занятия школы волонтеров включают </a:t>
            </a:r>
            <a:r>
              <a:rPr lang="ru-RU" sz="2400" b="1" spc="-1" dirty="0">
                <a:solidFill>
                  <a:srgbClr val="385723"/>
                </a:solidFill>
                <a:latin typeface="Arial"/>
              </a:rPr>
              <a:t>занятия</a:t>
            </a:r>
            <a:r>
              <a:rPr lang="ru-RU" sz="2400" spc="-1" dirty="0">
                <a:solidFill>
                  <a:srgbClr val="000000"/>
                </a:solidFill>
                <a:latin typeface="Arial"/>
              </a:rPr>
              <a:t> по </a:t>
            </a:r>
            <a:r>
              <a:rPr lang="ru-RU" sz="2400" spc="-1" dirty="0" err="1">
                <a:solidFill>
                  <a:srgbClr val="000000"/>
                </a:solidFill>
                <a:latin typeface="Arial"/>
              </a:rPr>
              <a:t>командообразующему</a:t>
            </a:r>
            <a:r>
              <a:rPr lang="ru-RU" sz="2400" spc="-1" dirty="0">
                <a:solidFill>
                  <a:srgbClr val="000000"/>
                </a:solidFill>
                <a:latin typeface="Arial"/>
              </a:rPr>
              <a:t>, мотивационному блока, психолого-профилактическому и творческому блокам. </a:t>
            </a:r>
          </a:p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Arial"/>
              </a:rPr>
              <a:t>Периодичность занятий – </a:t>
            </a:r>
            <a:r>
              <a:rPr lang="ru-RU" sz="2400" b="1" spc="-1" dirty="0">
                <a:solidFill>
                  <a:srgbClr val="385723"/>
                </a:solidFill>
                <a:latin typeface="Arial"/>
              </a:rPr>
              <a:t>один раз в неделю</a:t>
            </a:r>
            <a:r>
              <a:rPr lang="ru-RU" sz="2400" spc="-1" dirty="0">
                <a:solidFill>
                  <a:srgbClr val="000000"/>
                </a:solidFill>
                <a:latin typeface="Arial"/>
              </a:rPr>
              <a:t>, продолжительность каждого занятия – </a:t>
            </a:r>
            <a:r>
              <a:rPr lang="ru-RU" sz="2400" b="1" spc="-1" dirty="0">
                <a:solidFill>
                  <a:srgbClr val="385723"/>
                </a:solidFill>
                <a:latin typeface="Arial"/>
              </a:rPr>
              <a:t>2 часа</a:t>
            </a:r>
            <a:r>
              <a:rPr lang="ru-RU" sz="2400" spc="-1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Arial"/>
              </a:rPr>
              <a:t>По окончании проекта участники самостоятельно разрабатывают и проводят на уровне техникума добровольческие </a:t>
            </a:r>
            <a:r>
              <a:rPr lang="ru-RU" sz="2400" b="1" spc="-1" dirty="0">
                <a:solidFill>
                  <a:srgbClr val="385723"/>
                </a:solidFill>
                <a:latin typeface="Arial"/>
              </a:rPr>
              <a:t>акции и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9423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241891E-9852-96D3-EF20-57AC5F206694}"/>
              </a:ext>
            </a:extLst>
          </p:cNvPr>
          <p:cNvSpPr/>
          <p:nvPr/>
        </p:nvSpPr>
        <p:spPr>
          <a:xfrm>
            <a:off x="11250206" y="-172528"/>
            <a:ext cx="1111446" cy="71426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965B19-B507-80EB-EC54-4CE1C638CB68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612476" y="940279"/>
            <a:ext cx="0" cy="585733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8088D-911C-877C-8EA5-ABA80B41F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630" y="102007"/>
            <a:ext cx="9385540" cy="1502204"/>
          </a:xfrm>
        </p:spPr>
        <p:txBody>
          <a:bodyPr anchor="ctr"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3200" b="1" dirty="0">
                <a:latin typeface="+mn-lt"/>
                <a:ea typeface="arial curive" panose="020B0604020202020204" pitchFamily="34" charset="0"/>
                <a:cs typeface="arial curive" panose="020B0604020202020204" pitchFamily="34" charset="0"/>
              </a:rPr>
              <a:t>Проект «Антинаркотическая рекламная кампания в сети Интернет. Иркутская области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51886B-3882-2918-1615-1549DC7F3D0B}"/>
              </a:ext>
            </a:extLst>
          </p:cNvPr>
          <p:cNvSpPr/>
          <p:nvPr/>
        </p:nvSpPr>
        <p:spPr>
          <a:xfrm>
            <a:off x="431322" y="-94890"/>
            <a:ext cx="362308" cy="10351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18C124FC-F01A-0D9A-6663-6DDD8261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ceHolder 2"/>
          <p:cNvSpPr txBox="1">
            <a:spLocks/>
          </p:cNvSpPr>
          <p:nvPr/>
        </p:nvSpPr>
        <p:spPr>
          <a:xfrm>
            <a:off x="760330" y="1299411"/>
            <a:ext cx="10501227" cy="5085045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91440" rIns="91440" bIns="9144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ru-RU" sz="2000" b="1" spc="-1" dirty="0">
                <a:solidFill>
                  <a:srgbClr val="385723"/>
                </a:solidFill>
                <a:latin typeface="Arial"/>
                <a:ea typeface="Arial"/>
              </a:rPr>
              <a:t>В основе идеи </a:t>
            </a:r>
            <a:r>
              <a:rPr lang="ru-RU" sz="2000" spc="-1" dirty="0">
                <a:solidFill>
                  <a:srgbClr val="000000"/>
                </a:solidFill>
                <a:latin typeface="Arial"/>
                <a:ea typeface="Arial"/>
              </a:rPr>
              <a:t>– адресная антинаркотическая пропаганда, нацеленная на лиц, пытающихся приобрести наркотики в сети Интернет.</a:t>
            </a: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endParaRPr lang="ru-RU" sz="2000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ru-RU" sz="2000" spc="-1" dirty="0">
                <a:solidFill>
                  <a:srgbClr val="000000"/>
                </a:solidFill>
                <a:latin typeface="Arial"/>
                <a:ea typeface="Arial"/>
              </a:rPr>
              <a:t>   </a:t>
            </a:r>
            <a:r>
              <a:rPr lang="ru-RU" sz="2000" b="1" spc="-1" dirty="0">
                <a:solidFill>
                  <a:srgbClr val="385723"/>
                </a:solidFill>
                <a:latin typeface="Arial"/>
                <a:ea typeface="Arial"/>
              </a:rPr>
              <a:t>Контекстная реклама </a:t>
            </a:r>
            <a:r>
              <a:rPr lang="ru-RU" sz="2000" spc="-1" dirty="0">
                <a:solidFill>
                  <a:srgbClr val="000000"/>
                </a:solidFill>
                <a:latin typeface="Arial"/>
                <a:ea typeface="Arial"/>
              </a:rPr>
              <a:t>появляется на странице Яндекса в ответ на конкретный запрос пользователя. То есть при введении в поисковых системах ключевых слов, связанных с наркотиками, на странице пользователя появляются </a:t>
            </a:r>
            <a:r>
              <a:rPr lang="ru-RU" sz="2000" spc="-1" dirty="0" err="1">
                <a:solidFill>
                  <a:srgbClr val="000000"/>
                </a:solidFill>
                <a:latin typeface="Arial"/>
                <a:ea typeface="Arial"/>
              </a:rPr>
              <a:t>медийно</a:t>
            </a:r>
            <a:r>
              <a:rPr lang="ru-RU" sz="2000" spc="-1" dirty="0">
                <a:solidFill>
                  <a:srgbClr val="000000"/>
                </a:solidFill>
                <a:latin typeface="Arial"/>
                <a:ea typeface="Arial"/>
              </a:rPr>
              <a:t>-контекстные баннеры </a:t>
            </a:r>
            <a:r>
              <a:rPr lang="ru-RU" sz="2000" i="1" spc="-1" dirty="0">
                <a:solidFill>
                  <a:srgbClr val="000000"/>
                </a:solidFill>
                <a:latin typeface="Arial"/>
                <a:ea typeface="Arial"/>
              </a:rPr>
              <a:t>(«Полиция предупреждает», «Не связывайся с наркотиками», «Свобода бесценна, не меняй ее на граммы»)</a:t>
            </a:r>
            <a:r>
              <a:rPr lang="ru-RU" sz="2000" spc="-1" dirty="0">
                <a:solidFill>
                  <a:srgbClr val="000000"/>
                </a:solidFill>
                <a:latin typeface="Arial"/>
                <a:ea typeface="Arial"/>
              </a:rPr>
              <a:t>. </a:t>
            </a: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ru-RU" sz="2000" spc="-1" dirty="0">
                <a:solidFill>
                  <a:srgbClr val="000000"/>
                </a:solidFill>
                <a:latin typeface="Arial"/>
                <a:ea typeface="Arial"/>
              </a:rPr>
              <a:t>При нажатии на баннер осуществлялся переход на сайт </a:t>
            </a:r>
            <a:r>
              <a:rPr lang="ru-RU" sz="2000" b="1" spc="-1" dirty="0">
                <a:solidFill>
                  <a:srgbClr val="385723"/>
                </a:solidFill>
                <a:latin typeface="Arial"/>
                <a:ea typeface="Arial"/>
              </a:rPr>
              <a:t>http://narkostop.irkutsk.ru/</a:t>
            </a:r>
            <a:r>
              <a:rPr lang="ru-RU" sz="2000" spc="-1" dirty="0">
                <a:solidFill>
                  <a:srgbClr val="000000"/>
                </a:solidFill>
                <a:latin typeface="Arial"/>
                <a:ea typeface="Arial"/>
              </a:rPr>
              <a:t> в статью «Употреблять и распространять наркотики опасно» либо на сайт ГУ МВД России по Иркутской области. </a:t>
            </a:r>
          </a:p>
          <a:p>
            <a:pPr algn="l">
              <a:lnSpc>
                <a:spcPct val="115000"/>
              </a:lnSpc>
              <a:tabLst>
                <a:tab pos="0" algn="l"/>
              </a:tabLst>
            </a:pPr>
            <a:r>
              <a:rPr lang="ru-RU" sz="2000" spc="-1" dirty="0">
                <a:solidFill>
                  <a:srgbClr val="000000"/>
                </a:solidFill>
                <a:latin typeface="Arial"/>
                <a:ea typeface="Arial"/>
              </a:rPr>
              <a:t>  </a:t>
            </a:r>
          </a:p>
          <a:p>
            <a:pPr algn="l">
              <a:lnSpc>
                <a:spcPct val="115000"/>
              </a:lnSpc>
              <a:tabLst>
                <a:tab pos="0" algn="l"/>
              </a:tabLst>
            </a:pPr>
            <a:r>
              <a:rPr lang="ru-RU" sz="2000" spc="-1" dirty="0" err="1">
                <a:solidFill>
                  <a:srgbClr val="000000"/>
                </a:solidFill>
                <a:latin typeface="Arial"/>
                <a:ea typeface="Arial"/>
              </a:rPr>
              <a:t>Таргетированная</a:t>
            </a:r>
            <a:r>
              <a:rPr lang="ru-RU" sz="2000" spc="-1" dirty="0">
                <a:solidFill>
                  <a:srgbClr val="000000"/>
                </a:solidFill>
                <a:latin typeface="Arial"/>
                <a:ea typeface="Arial"/>
              </a:rPr>
              <a:t> реклама демонстрируется определённой </a:t>
            </a:r>
            <a:br>
              <a:rPr lang="ru-RU" sz="2000" spc="-1" dirty="0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ru-RU" sz="2000" b="1" spc="-1" dirty="0">
                <a:solidFill>
                  <a:srgbClr val="385723"/>
                </a:solidFill>
                <a:latin typeface="Arial"/>
                <a:ea typeface="Arial"/>
              </a:rPr>
              <a:t>целевой аудитории </a:t>
            </a:r>
            <a:r>
              <a:rPr lang="ru-RU" sz="2000" spc="-1" dirty="0">
                <a:solidFill>
                  <a:srgbClr val="000000"/>
                </a:solidFill>
                <a:latin typeface="Arial"/>
                <a:ea typeface="Arial"/>
              </a:rPr>
              <a:t>(пол, возраст, интересы и т. д.).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40745B-69DE-DADF-166C-EADB0EC40348}"/>
              </a:ext>
            </a:extLst>
          </p:cNvPr>
          <p:cNvSpPr/>
          <p:nvPr/>
        </p:nvSpPr>
        <p:spPr>
          <a:xfrm>
            <a:off x="9963736" y="5442600"/>
            <a:ext cx="1965763" cy="130098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В Симферопольском ночном клубе ФСКН задержала шестерых человек - Лента  новостей Крыма">
            <a:extLst>
              <a:ext uri="{FF2B5EF4-FFF2-40B4-BE49-F238E27FC236}">
                <a16:creationId xmlns:a16="http://schemas.microsoft.com/office/drawing/2014/main" id="{FF43062D-A152-E03C-F0D0-C5DEA869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279" y="5226939"/>
            <a:ext cx="2365432" cy="130098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4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594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arial curive</vt:lpstr>
      <vt:lpstr>Arial</vt:lpstr>
      <vt:lpstr>Тема Office</vt:lpstr>
      <vt:lpstr>МЕТОДИЧЕСКИЕ РЕКОМЕНДАЦИИ ПО ПРОФИЛАКТИКЕ ПОТРЕБЛЕНИЯ ПСИХОАКТИВНЫХ ВЕЩЕСТВ В МОЛОДЕЖНОЙ СРЕДЕ</vt:lpstr>
      <vt:lpstr>Содержание методических рекомендаций</vt:lpstr>
      <vt:lpstr>Цель методических рекомендаций</vt:lpstr>
      <vt:lpstr>Раздел 1. Методология и основные технологии профилактической работы злоупотребления психоактивными веществами в молодежной среде</vt:lpstr>
      <vt:lpstr>Раздел 2. Принципы оценки эффективности профилактических программ</vt:lpstr>
      <vt:lpstr>Презентация PowerPoint</vt:lpstr>
      <vt:lpstr>Раздел 4. Факторы употребления психоактивных веществ в молодежной среде</vt:lpstr>
      <vt:lpstr>Проект «Школа волонтеров «доброЗОЖ»  (Государственное бюджетное профессиональное образовательное учреждение Республики Марий Эл «Строительнопромышленный техникум»)</vt:lpstr>
      <vt:lpstr>Проект «Антинаркотическая рекламная кампания в сети Интернет. Иркутская области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распространения психоактивных веществ в молодежной среде</dc:title>
  <dc:creator>Mikhail</dc:creator>
  <cp:lastModifiedBy>Михаил А. Болвачев</cp:lastModifiedBy>
  <cp:revision>8</cp:revision>
  <dcterms:created xsi:type="dcterms:W3CDTF">2023-04-23T14:12:47Z</dcterms:created>
  <dcterms:modified xsi:type="dcterms:W3CDTF">2023-06-29T12:09:52Z</dcterms:modified>
</cp:coreProperties>
</file>