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4" r:id="rId4"/>
    <p:sldId id="265" r:id="rId5"/>
    <p:sldId id="267" r:id="rId6"/>
    <p:sldId id="266" r:id="rId7"/>
    <p:sldId id="269" r:id="rId8"/>
    <p:sldId id="268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3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772816"/>
            <a:ext cx="8136904" cy="1728192"/>
          </a:xfrm>
        </p:spPr>
        <p:txBody>
          <a:bodyPr>
            <a:noAutofit/>
          </a:bodyPr>
          <a:lstStyle/>
          <a:p>
            <a:r>
              <a:rPr lang="ru-RU" b="1" dirty="0" smtClean="0"/>
              <a:t>Разрешение конфликтов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Конфликт это: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ru-RU" sz="4000" i="1" dirty="0" smtClean="0"/>
              <a:t>столкновение, вызванное противоречиями установок, целей и способов действия по отношению к конкретному предмету или ситуации (</a:t>
            </a:r>
            <a:r>
              <a:rPr lang="ru-RU" sz="4000" dirty="0" smtClean="0"/>
              <a:t>Я. </a:t>
            </a:r>
            <a:r>
              <a:rPr lang="ru-RU" sz="4000" dirty="0" err="1" smtClean="0"/>
              <a:t>Шепаньский</a:t>
            </a:r>
            <a:r>
              <a:rPr lang="ru-RU" sz="4000" dirty="0" smtClean="0"/>
              <a:t> </a:t>
            </a:r>
            <a:r>
              <a:rPr lang="ru-RU" sz="4000" i="1" dirty="0" smtClean="0"/>
              <a:t>).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 чего начинается разрешение конфликта?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52578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С установления причин конфликта</a:t>
            </a:r>
            <a:r>
              <a:rPr lang="ru-RU" dirty="0" smtClean="0"/>
              <a:t>. Сложность здесь в том, что истинные причины нередко маскируются, ибо могут охарактеризовать инициатора конфликта не с лучшей стороны.</a:t>
            </a:r>
            <a:br>
              <a:rPr lang="ru-RU" dirty="0" smtClean="0"/>
            </a:br>
            <a:r>
              <a:rPr lang="ru-RU" dirty="0" smtClean="0"/>
              <a:t>Кроме того, затянувшийся конфликт втягивает в свою орбиту все новых и новых участников, расширяя и список противоречивых интересов, что объективно затрудняет нахождение основных причин.</a:t>
            </a:r>
            <a:br>
              <a:rPr lang="ru-RU" dirty="0" smtClean="0"/>
            </a:br>
            <a:r>
              <a:rPr lang="ru-RU" dirty="0" smtClean="0"/>
              <a:t>Опыт разрешения конфликтов показал, что большую помощь в этом оказывает владение формулами конфликта.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Формула конфликта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964488" cy="594928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 </a:t>
            </a:r>
            <a:r>
              <a:rPr lang="ru-RU" sz="3600" b="1" dirty="0" smtClean="0"/>
              <a:t>Конфликтная ситуация + Инцидент = Конфликт</a:t>
            </a:r>
            <a:endParaRPr lang="ru-RU" sz="3600" dirty="0" smtClean="0"/>
          </a:p>
          <a:p>
            <a:r>
              <a:rPr lang="ru-RU" sz="3600" dirty="0" smtClean="0"/>
              <a:t>Рассмотрим суть входящих в формулу составляющих.</a:t>
            </a:r>
            <a:br>
              <a:rPr lang="ru-RU" sz="3600" dirty="0" smtClean="0"/>
            </a:br>
            <a:r>
              <a:rPr lang="ru-RU" sz="3600" b="1" dirty="0" smtClean="0"/>
              <a:t>Конфликтная ситуация</a:t>
            </a:r>
            <a:r>
              <a:rPr lang="ru-RU" sz="3600" dirty="0" smtClean="0"/>
              <a:t> - это накопившиеся противоречия, содержащие истинную причину конфликта.</a:t>
            </a:r>
            <a:br>
              <a:rPr lang="ru-RU" sz="3600" dirty="0" smtClean="0"/>
            </a:br>
            <a:r>
              <a:rPr lang="ru-RU" sz="3600" b="1" dirty="0" smtClean="0"/>
              <a:t>Инцидент</a:t>
            </a:r>
            <a:r>
              <a:rPr lang="ru-RU" sz="3600" dirty="0" smtClean="0"/>
              <a:t> - это стечение обстоятельств, являющихся поводом для конфликта.</a:t>
            </a:r>
            <a:br>
              <a:rPr lang="ru-RU" sz="3600" dirty="0" smtClean="0"/>
            </a:br>
            <a:r>
              <a:rPr lang="ru-RU" sz="3600" b="1" dirty="0" smtClean="0"/>
              <a:t>Конфликт</a:t>
            </a:r>
            <a:r>
              <a:rPr lang="ru-RU" sz="3600" dirty="0" smtClean="0"/>
              <a:t> - это открытое противостояние как следствие взаимоисключающих интересов и позиций.</a:t>
            </a:r>
            <a:br>
              <a:rPr lang="ru-RU" sz="3600" dirty="0" smtClean="0"/>
            </a:br>
            <a:r>
              <a:rPr lang="ru-RU" sz="3600" dirty="0" smtClean="0"/>
              <a:t>Из формулы видно, что конфликтная ситуация и инцидент независимы друг от друга, то есть ни одно из них не является следствием или проявлением другого.</a:t>
            </a:r>
            <a:br>
              <a:rPr lang="ru-RU" sz="3600" dirty="0" smtClean="0"/>
            </a:br>
            <a:endParaRPr lang="ru-RU" sz="3600" dirty="0" smtClean="0"/>
          </a:p>
          <a:p>
            <a:pPr>
              <a:buNone/>
            </a:pPr>
            <a:r>
              <a:rPr lang="ru-RU" sz="3600" b="1" dirty="0" smtClean="0"/>
              <a:t>Разрешить конфликт - это значит:</a:t>
            </a:r>
            <a:r>
              <a:rPr lang="ru-RU" sz="3600" dirty="0" smtClean="0"/>
              <a:t> </a:t>
            </a:r>
          </a:p>
          <a:p>
            <a:pPr lvl="0"/>
            <a:r>
              <a:rPr lang="ru-RU" sz="3600" dirty="0" smtClean="0"/>
              <a:t>устранить конфликтную ситуацию</a:t>
            </a:r>
          </a:p>
          <a:p>
            <a:pPr lvl="0"/>
            <a:r>
              <a:rPr lang="ru-RU" sz="3600" dirty="0" smtClean="0"/>
              <a:t>исчерпать инцидент.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Две девочки устроили разборки в школьном дворе. В результате произошла драка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844825"/>
            <a:ext cx="8208912" cy="5013176"/>
          </a:xfrm>
        </p:spPr>
        <p:txBody>
          <a:bodyPr/>
          <a:lstStyle/>
          <a:p>
            <a:r>
              <a:rPr lang="ru-RU" dirty="0" smtClean="0"/>
              <a:t>Конфликтная ситуация </a:t>
            </a:r>
            <a:r>
              <a:rPr lang="ru-RU" dirty="0" smtClean="0"/>
              <a:t>– нравится один мальчик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Инцидент – </a:t>
            </a:r>
            <a:r>
              <a:rPr lang="ru-RU" dirty="0" smtClean="0"/>
              <a:t>внимание со стороны мальчика к одной из девочек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Конфликт - </a:t>
            </a:r>
            <a:r>
              <a:rPr lang="ru-RU" dirty="0" smtClean="0"/>
              <a:t>драка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89791"/>
          <a:ext cx="9144001" cy="7781544"/>
        </p:xfrm>
        <a:graphic>
          <a:graphicData uri="http://schemas.openxmlformats.org/drawingml/2006/table">
            <a:tbl>
              <a:tblPr/>
              <a:tblGrid>
                <a:gridCol w="2411760"/>
                <a:gridCol w="2808312"/>
                <a:gridCol w="2016224"/>
                <a:gridCol w="1907705"/>
              </a:tblGrid>
              <a:tr h="652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 чем состоит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конфликт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?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Драка</a:t>
                      </a:r>
                      <a:r>
                        <a:rPr lang="ru-RU" sz="2000" baseline="0" dirty="0" smtClean="0">
                          <a:latin typeface="Times New Roman"/>
                          <a:ea typeface="Times New Roman"/>
                        </a:rPr>
                        <a:t> по поводу выяснения предпочтений мальчика.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2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Варианты решений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Лучше разбираться в личности мальчишек 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Собраться втроем, и выяснить предпочтения мальчика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Положительные последствия для меня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Опыт общения дружбы</a:t>
                      </a:r>
                      <a:r>
                        <a:rPr lang="ru-RU" sz="2000" baseline="0" dirty="0" smtClean="0">
                          <a:latin typeface="Times New Roman"/>
                          <a:ea typeface="Times New Roman"/>
                        </a:rPr>
                        <a:t> и любви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Выбор в ее пользу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Отрицательные последствия для меня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Возможно</a:t>
                      </a:r>
                      <a:r>
                        <a:rPr lang="ru-RU" sz="2000" baseline="0" dirty="0" smtClean="0">
                          <a:latin typeface="Times New Roman"/>
                          <a:ea typeface="Times New Roman"/>
                        </a:rPr>
                        <a:t> временное одиночество и отрицательные чувства, постановка на учет 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Потеряет подругу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Положительные последствия для других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Опыт общения, опыт разрешения конфликтных ситуаций, 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Осознание ситуации, опыт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Отрицательные последствия для других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Постановка на учет, физическая боль, увечья,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Останется обида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Мой выбор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63787"/>
            <a:ext cx="36433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Карта принятия решения в конфликте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89791"/>
          <a:ext cx="9144001" cy="6668209"/>
        </p:xfrm>
        <a:graphic>
          <a:graphicData uri="http://schemas.openxmlformats.org/drawingml/2006/table">
            <a:tbl>
              <a:tblPr/>
              <a:tblGrid>
                <a:gridCol w="3059832"/>
                <a:gridCol w="2160240"/>
                <a:gridCol w="2016224"/>
                <a:gridCol w="1907705"/>
              </a:tblGrid>
              <a:tr h="652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 чем состоит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конфликт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?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Меня предала подруга, она раскрыла мою тайну. Надо ли мне с ней дружить?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8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Какая информация мне нужна?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Как могут быть разрешены конфликты из-за раскрытия тайны?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2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Варианты решений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 вариант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2 вариант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 вариант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Положительные последствия для меня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Отрицательные последствия для меня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Положительные последствия для других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Отрицательные последствия для других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Мой выбор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63787"/>
            <a:ext cx="36433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Карта принятия решения в конфликте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" y="-3"/>
          <a:ext cx="9144000" cy="7151306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572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 чем состоит конфликт?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Меня предала подруга, она раскрыла мою тайну. Надо ли мне с ней дружить? 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2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Какая информация мне нужна?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Как могут быть разрешены конфликты из-за раскрытия тайны?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30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Варианты решений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 вариант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перестать дружить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 вариант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простить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 вариант продолжать дружбу после разрешения конфликта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84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Положительные последствия для меня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Этот человек уже никогда меня не предаст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Я не потеряю подругу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Подруга станет надежнее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84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Отрицательные последствия для меня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Я потеряла подругу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Я буду скрывать свои тайны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Мне придется приложить много сил для этого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Положительные последствия для других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Подруга и я можем стать другом кому-то другому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Подруга обрадуется, что я ее простила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Мы останемся друзьями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4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Отрицательные последствия для других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Подруге будет одиноко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Подруга не научится хранить чужую тайну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Подруга и я не сможем стать другом кому-то другому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Мой выбор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Определение причины конфликта.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331236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Нужно как можно полнее и правдивее уяснить то,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чтó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в действиях 1 стороны кажется неприемлемым для 2 стороны;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Необходимо определить, что именно стало причиной возникновения конфликта.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422</Words>
  <Application>Microsoft Office PowerPoint</Application>
  <PresentationFormat>Экран (4:3)</PresentationFormat>
  <Paragraphs>82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Разрешение конфликтов</vt:lpstr>
      <vt:lpstr>Конфликт это:</vt:lpstr>
      <vt:lpstr>С чего начинается разрешение конфликта?</vt:lpstr>
      <vt:lpstr>Формула конфликта</vt:lpstr>
      <vt:lpstr>Две девочки устроили разборки в школьном дворе. В результате произошла драка</vt:lpstr>
      <vt:lpstr>Слайд 6</vt:lpstr>
      <vt:lpstr>Слайд 7</vt:lpstr>
      <vt:lpstr>Слайд 8</vt:lpstr>
      <vt:lpstr>Определение причины конфликта.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Конфликты и выбор стратегии поведения в конфликтной ситуации.</dc:title>
  <dc:creator>1</dc:creator>
  <cp:lastModifiedBy>Obg</cp:lastModifiedBy>
  <cp:revision>8</cp:revision>
  <dcterms:created xsi:type="dcterms:W3CDTF">2016-04-22T10:49:22Z</dcterms:created>
  <dcterms:modified xsi:type="dcterms:W3CDTF">2018-03-29T06:50:05Z</dcterms:modified>
</cp:coreProperties>
</file>