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257599-79C1-4E66-B2D4-4868E5E17ABD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C198B0-3FAB-47FB-B6FA-3658E2D66EA7}">
      <dgm:prSet phldrT="[Текст]"/>
      <dgm:spPr/>
      <dgm:t>
        <a:bodyPr/>
        <a:lstStyle/>
        <a:p>
          <a:r>
            <a:rPr lang="ru-RU" dirty="0" smtClean="0"/>
            <a:t>Курсы повышения квалификации в организациях, осуществляющих реализацию дополнительных образовательных программ (очно, дистанционно)</a:t>
          </a:r>
          <a:endParaRPr lang="ru-RU" dirty="0"/>
        </a:p>
      </dgm:t>
    </dgm:pt>
    <dgm:pt modelId="{A2360025-45CC-498E-9083-5AFFE9F1C7AB}" type="parTrans" cxnId="{F65C69A8-A0D4-4C1D-B413-9AE9916201B7}">
      <dgm:prSet/>
      <dgm:spPr/>
      <dgm:t>
        <a:bodyPr/>
        <a:lstStyle/>
        <a:p>
          <a:endParaRPr lang="ru-RU"/>
        </a:p>
      </dgm:t>
    </dgm:pt>
    <dgm:pt modelId="{E4D67A07-751C-405F-8182-BB09D2C71656}" type="sibTrans" cxnId="{F65C69A8-A0D4-4C1D-B413-9AE9916201B7}">
      <dgm:prSet/>
      <dgm:spPr/>
      <dgm:t>
        <a:bodyPr/>
        <a:lstStyle/>
        <a:p>
          <a:endParaRPr lang="ru-RU"/>
        </a:p>
      </dgm:t>
    </dgm:pt>
    <dgm:pt modelId="{5ECA1E99-DF91-43D8-81C1-ECC462EBEBF6}">
      <dgm:prSet phldrT="[Текст]"/>
      <dgm:spPr/>
      <dgm:t>
        <a:bodyPr/>
        <a:lstStyle/>
        <a:p>
          <a:r>
            <a:rPr lang="ru-RU" dirty="0" smtClean="0"/>
            <a:t>Мероприятия, организуемые на уровне муниципалитета (семинары, конференции, конкурсы, выставки, мастер-классы, ОПА)</a:t>
          </a:r>
          <a:endParaRPr lang="ru-RU" dirty="0"/>
        </a:p>
      </dgm:t>
    </dgm:pt>
    <dgm:pt modelId="{8E3297F3-3639-4142-99A2-1BFBADFD75C3}" type="parTrans" cxnId="{DDE758A7-7683-498A-8963-D966DEA2C714}">
      <dgm:prSet/>
      <dgm:spPr/>
      <dgm:t>
        <a:bodyPr/>
        <a:lstStyle/>
        <a:p>
          <a:endParaRPr lang="ru-RU"/>
        </a:p>
      </dgm:t>
    </dgm:pt>
    <dgm:pt modelId="{14523B07-DBE4-45D8-8D7F-099592ABF496}" type="sibTrans" cxnId="{DDE758A7-7683-498A-8963-D966DEA2C714}">
      <dgm:prSet/>
      <dgm:spPr/>
      <dgm:t>
        <a:bodyPr/>
        <a:lstStyle/>
        <a:p>
          <a:endParaRPr lang="ru-RU"/>
        </a:p>
      </dgm:t>
    </dgm:pt>
    <dgm:pt modelId="{ABB5A990-C860-49A2-AF9C-04B64E4F35E2}">
      <dgm:prSet phldrT="[Текст]"/>
      <dgm:spPr/>
      <dgm:t>
        <a:bodyPr/>
        <a:lstStyle/>
        <a:p>
          <a:r>
            <a:rPr lang="ru-RU" dirty="0" smtClean="0"/>
            <a:t>Мероприятия, организуемые в образовательной организации (ШМО, семинары, конференции, совещания, наставничество)</a:t>
          </a:r>
          <a:endParaRPr lang="ru-RU" dirty="0"/>
        </a:p>
      </dgm:t>
    </dgm:pt>
    <dgm:pt modelId="{D9865BE3-BACE-412D-9618-E6BDB555C36E}" type="parTrans" cxnId="{D51BE5C6-8118-4AD2-AB93-6DEFC6B95CEE}">
      <dgm:prSet/>
      <dgm:spPr/>
      <dgm:t>
        <a:bodyPr/>
        <a:lstStyle/>
        <a:p>
          <a:endParaRPr lang="ru-RU"/>
        </a:p>
      </dgm:t>
    </dgm:pt>
    <dgm:pt modelId="{DD880836-CBC9-4B1B-8EF0-BAC6745608AB}" type="sibTrans" cxnId="{D51BE5C6-8118-4AD2-AB93-6DEFC6B95CEE}">
      <dgm:prSet/>
      <dgm:spPr/>
      <dgm:t>
        <a:bodyPr/>
        <a:lstStyle/>
        <a:p>
          <a:endParaRPr lang="ru-RU"/>
        </a:p>
      </dgm:t>
    </dgm:pt>
    <dgm:pt modelId="{965875FD-1EEF-40D0-A4B4-F7F84CF2DDE1}" type="pres">
      <dgm:prSet presAssocID="{C6257599-79C1-4E66-B2D4-4868E5E17A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958E2B-8337-47B8-BDD9-5C7A88325A50}" type="pres">
      <dgm:prSet presAssocID="{18C198B0-3FAB-47FB-B6FA-3658E2D66EA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D78C8-F82E-40ED-8A2E-A11960BDADE1}" type="pres">
      <dgm:prSet presAssocID="{E4D67A07-751C-405F-8182-BB09D2C71656}" presName="sibTrans" presStyleCnt="0"/>
      <dgm:spPr/>
    </dgm:pt>
    <dgm:pt modelId="{98862347-6FB6-4D51-94C2-16DCA3EAB806}" type="pres">
      <dgm:prSet presAssocID="{5ECA1E99-DF91-43D8-81C1-ECC462EBEBF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A3B7F-055C-4771-BB6D-6C329A65104B}" type="pres">
      <dgm:prSet presAssocID="{14523B07-DBE4-45D8-8D7F-099592ABF496}" presName="sibTrans" presStyleCnt="0"/>
      <dgm:spPr/>
    </dgm:pt>
    <dgm:pt modelId="{59B0B35F-C6C1-4EC5-9B70-690A8861995E}" type="pres">
      <dgm:prSet presAssocID="{ABB5A990-C860-49A2-AF9C-04B64E4F35E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E758A7-7683-498A-8963-D966DEA2C714}" srcId="{C6257599-79C1-4E66-B2D4-4868E5E17ABD}" destId="{5ECA1E99-DF91-43D8-81C1-ECC462EBEBF6}" srcOrd="1" destOrd="0" parTransId="{8E3297F3-3639-4142-99A2-1BFBADFD75C3}" sibTransId="{14523B07-DBE4-45D8-8D7F-099592ABF496}"/>
    <dgm:cxn modelId="{15EC4FAB-91A7-4E61-A5EA-B4E8C7412C8B}" type="presOf" srcId="{ABB5A990-C860-49A2-AF9C-04B64E4F35E2}" destId="{59B0B35F-C6C1-4EC5-9B70-690A8861995E}" srcOrd="0" destOrd="0" presId="urn:microsoft.com/office/officeart/2005/8/layout/hList6"/>
    <dgm:cxn modelId="{B1C73F89-2300-42A9-8E92-843F26BF7C44}" type="presOf" srcId="{5ECA1E99-DF91-43D8-81C1-ECC462EBEBF6}" destId="{98862347-6FB6-4D51-94C2-16DCA3EAB806}" srcOrd="0" destOrd="0" presId="urn:microsoft.com/office/officeart/2005/8/layout/hList6"/>
    <dgm:cxn modelId="{0BFE6CA1-31EE-4D33-BE58-6280554970CA}" type="presOf" srcId="{18C198B0-3FAB-47FB-B6FA-3658E2D66EA7}" destId="{BC958E2B-8337-47B8-BDD9-5C7A88325A50}" srcOrd="0" destOrd="0" presId="urn:microsoft.com/office/officeart/2005/8/layout/hList6"/>
    <dgm:cxn modelId="{D51BE5C6-8118-4AD2-AB93-6DEFC6B95CEE}" srcId="{C6257599-79C1-4E66-B2D4-4868E5E17ABD}" destId="{ABB5A990-C860-49A2-AF9C-04B64E4F35E2}" srcOrd="2" destOrd="0" parTransId="{D9865BE3-BACE-412D-9618-E6BDB555C36E}" sibTransId="{DD880836-CBC9-4B1B-8EF0-BAC6745608AB}"/>
    <dgm:cxn modelId="{F65C69A8-A0D4-4C1D-B413-9AE9916201B7}" srcId="{C6257599-79C1-4E66-B2D4-4868E5E17ABD}" destId="{18C198B0-3FAB-47FB-B6FA-3658E2D66EA7}" srcOrd="0" destOrd="0" parTransId="{A2360025-45CC-498E-9083-5AFFE9F1C7AB}" sibTransId="{E4D67A07-751C-405F-8182-BB09D2C71656}"/>
    <dgm:cxn modelId="{DAA4EAF4-1300-4ADC-917B-5E58E482A907}" type="presOf" srcId="{C6257599-79C1-4E66-B2D4-4868E5E17ABD}" destId="{965875FD-1EEF-40D0-A4B4-F7F84CF2DDE1}" srcOrd="0" destOrd="0" presId="urn:microsoft.com/office/officeart/2005/8/layout/hList6"/>
    <dgm:cxn modelId="{C501EE71-2AAD-4A04-AA97-12A90A91B47B}" type="presParOf" srcId="{965875FD-1EEF-40D0-A4B4-F7F84CF2DDE1}" destId="{BC958E2B-8337-47B8-BDD9-5C7A88325A50}" srcOrd="0" destOrd="0" presId="urn:microsoft.com/office/officeart/2005/8/layout/hList6"/>
    <dgm:cxn modelId="{AE1DC64B-5A7D-4B15-9A6A-C640FCC1FFDB}" type="presParOf" srcId="{965875FD-1EEF-40D0-A4B4-F7F84CF2DDE1}" destId="{5DED78C8-F82E-40ED-8A2E-A11960BDADE1}" srcOrd="1" destOrd="0" presId="urn:microsoft.com/office/officeart/2005/8/layout/hList6"/>
    <dgm:cxn modelId="{E7C4F6D5-A917-40F4-8DF4-32CEBB7A134D}" type="presParOf" srcId="{965875FD-1EEF-40D0-A4B4-F7F84CF2DDE1}" destId="{98862347-6FB6-4D51-94C2-16DCA3EAB806}" srcOrd="2" destOrd="0" presId="urn:microsoft.com/office/officeart/2005/8/layout/hList6"/>
    <dgm:cxn modelId="{E4D6096D-B3B3-456F-9CDC-4C3B3A2E5B48}" type="presParOf" srcId="{965875FD-1EEF-40D0-A4B4-F7F84CF2DDE1}" destId="{47CA3B7F-055C-4771-BB6D-6C329A65104B}" srcOrd="3" destOrd="0" presId="urn:microsoft.com/office/officeart/2005/8/layout/hList6"/>
    <dgm:cxn modelId="{8D4CE543-989B-4ED9-9A5E-2BCDF97DD93B}" type="presParOf" srcId="{965875FD-1EEF-40D0-A4B4-F7F84CF2DDE1}" destId="{59B0B35F-C6C1-4EC5-9B70-690A8861995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58E2B-8337-47B8-BDD9-5C7A88325A50}">
      <dsp:nvSpPr>
        <dsp:cNvPr id="0" name=""/>
        <dsp:cNvSpPr/>
      </dsp:nvSpPr>
      <dsp:spPr>
        <a:xfrm rot="16200000">
          <a:off x="-221630" y="222634"/>
          <a:ext cx="3057203" cy="2611933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649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Курсы повышения квалификации в организациях, осуществляющих реализацию дополнительных образовательных программ (очно, дистанционно)</a:t>
          </a:r>
          <a:endParaRPr lang="ru-RU" sz="1500" kern="1200" dirty="0"/>
        </a:p>
      </dsp:txBody>
      <dsp:txXfrm rot="5400000">
        <a:off x="1005" y="611440"/>
        <a:ext cx="2611933" cy="1834321"/>
      </dsp:txXfrm>
    </dsp:sp>
    <dsp:sp modelId="{98862347-6FB6-4D51-94C2-16DCA3EAB806}">
      <dsp:nvSpPr>
        <dsp:cNvPr id="0" name=""/>
        <dsp:cNvSpPr/>
      </dsp:nvSpPr>
      <dsp:spPr>
        <a:xfrm rot="16200000">
          <a:off x="2586198" y="222634"/>
          <a:ext cx="3057203" cy="2611933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649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Мероприятия, организуемые на уровне муниципалитета (семинары, конференции, конкурсы, выставки, мастер-классы, ОПА)</a:t>
          </a:r>
          <a:endParaRPr lang="ru-RU" sz="1500" kern="1200" dirty="0"/>
        </a:p>
      </dsp:txBody>
      <dsp:txXfrm rot="5400000">
        <a:off x="2808833" y="611440"/>
        <a:ext cx="2611933" cy="1834321"/>
      </dsp:txXfrm>
    </dsp:sp>
    <dsp:sp modelId="{59B0B35F-C6C1-4EC5-9B70-690A8861995E}">
      <dsp:nvSpPr>
        <dsp:cNvPr id="0" name=""/>
        <dsp:cNvSpPr/>
      </dsp:nvSpPr>
      <dsp:spPr>
        <a:xfrm rot="16200000">
          <a:off x="5394027" y="222634"/>
          <a:ext cx="3057203" cy="2611933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649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Мероприятия, организуемые в образовательной организации (ШМО, семинары, конференции, совещания, наставничество)</a:t>
          </a:r>
          <a:endParaRPr lang="ru-RU" sz="1500" kern="1200" dirty="0"/>
        </a:p>
      </dsp:txBody>
      <dsp:txXfrm rot="5400000">
        <a:off x="5616662" y="611440"/>
        <a:ext cx="2611933" cy="1834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cprc.ru/" TargetMode="External"/><Relationship Id="rId7" Type="http://schemas.openxmlformats.org/officeDocument/2006/relationships/hyperlink" Target="https://&#1092;&#1077;&#1076;&#1077;&#1088;&#1072;&#1083;&#1100;&#1085;&#1099;&#1081;&#1089;&#1077;&#1088;&#1074;&#1080;&#1089;.&#1088;&#1092;/" TargetMode="External"/><Relationship Id="rId2" Type="http://schemas.openxmlformats.org/officeDocument/2006/relationships/hyperlink" Target="https://&#1089;&#1087;&#1088;&#1072;&#1074;&#1086;&#1095;&#1085;&#1080;&#1082;&#1087;&#1088;&#1086;&#1089;&#1074;&#1077;&#1097;&#1077;&#1085;&#1080;&#1103;.&#1088;&#1092;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&#1087;&#1086;&#1088;&#1090;&#1072;&#1083;&#1091;&#1095;&#1080;&#1090;&#1077;&#1083;&#1103;.&#1088;&#1092;/" TargetMode="External"/><Relationship Id="rId5" Type="http://schemas.openxmlformats.org/officeDocument/2006/relationships/hyperlink" Target="https://&#1073;&#1077;&#1079;&#1086;&#1087;&#1072;&#1089;&#1085;&#1072;&#1103;-&#1084;&#1086;&#1083;&#1086;&#1076;&#1105;&#1078;&#1085;&#1072;&#1103;-&#1089;&#1088;&#1077;&#1076;&#1072;.&#1088;&#1092;/" TargetMode="External"/><Relationship Id="rId4" Type="http://schemas.openxmlformats.org/officeDocument/2006/relationships/hyperlink" Target="http://&#1087;&#1086;&#1076;&#1088;&#1086;&#1089;&#1090;&#1082;&#1086;&#1074;&#1099;&#1077;&#1094;&#1077;&#1085;&#1090;&#1088;&#1099;.&#1088;&#1092;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Совет профилактики </a:t>
            </a:r>
            <a:br>
              <a:rPr lang="ru-RU" sz="5400" b="1" dirty="0" smtClean="0"/>
            </a:br>
            <a:r>
              <a:rPr lang="ru-RU" sz="5400" b="1" dirty="0" smtClean="0"/>
              <a:t>при управлении образования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31.10.2024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1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 посещении семей обучающихся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4038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Информационное письмо МО и МП СО от 08.02.2024 № 02-01-82/1674 «Об организации посещений семей обучающихся» </a:t>
            </a:r>
            <a:r>
              <a:rPr lang="ru-RU" b="1" dirty="0" smtClean="0"/>
              <a:t>считать недействительным</a:t>
            </a:r>
          </a:p>
          <a:p>
            <a:r>
              <a:rPr lang="ru-RU" dirty="0" smtClean="0"/>
              <a:t>На основании информационного письма МО и МП СО от 22.10.2024 № 02-01-82/15773 говорится о неукоснительном соблюдении приказа МП РФ от 21.07.2022 № 582 «Об утверждении перечня документации, подготовка которой осуществляется педагогическими работниками при реализации основных общеобразовательных программ» в части нагрузки педагогических работников, осуществляющих функции классного руководителя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908720"/>
            <a:ext cx="4680520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!!! МО и МП СО рекомендует привести положения о классном руководстве, утвержденные локальными актами образовательных организация, в соответствии с приказом от 21.07.2022 № 582 и Соглашения между МО и МП Со и Свердловской областной организацией Профессионального союза работников народного образования и науки РФ на 2024-2026 годы от 11.01.2024 (</a:t>
            </a:r>
            <a:r>
              <a:rPr lang="ru-RU" sz="2400" b="1" i="1" dirty="0" smtClean="0">
                <a:solidFill>
                  <a:srgbClr val="FF0000"/>
                </a:solidFill>
              </a:rPr>
              <a:t>п.п.5.1. р. 5 Примерного положения о классном руководстве</a:t>
            </a:r>
            <a:r>
              <a:rPr lang="ru-RU" sz="2400" dirty="0" smtClean="0">
                <a:solidFill>
                  <a:srgbClr val="FF0000"/>
                </a:solidFill>
              </a:rPr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57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Повышение квалификации педагогических работников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393433"/>
              </p:ext>
            </p:extLst>
          </p:nvPr>
        </p:nvGraphicFramePr>
        <p:xfrm>
          <a:off x="457200" y="3068960"/>
          <a:ext cx="8229600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67544" y="1268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/>
              <a:t>Основная задача: повышение профессионального мастерства и повышение квалификации педагогов в контексте успешной реализации нововведений в образовании»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6311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ПК (ресурсы) по профилактической работе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1411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ru-RU" dirty="0" smtClean="0">
                <a:hlinkClick r:id="rId2"/>
              </a:rPr>
              <a:t>://</a:t>
            </a:r>
            <a:r>
              <a:rPr lang="ru-RU" dirty="0" err="1" smtClean="0">
                <a:hlinkClick r:id="rId2"/>
              </a:rPr>
              <a:t>СправочникПросвещения.РФ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3"/>
              </a:rPr>
              <a:t>ФГБУ «Центр защиты прав и интересов детей»: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://fcprc.ru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ru-RU" dirty="0" smtClean="0"/>
              <a:t>Федеральный подростковый центр:</a:t>
            </a:r>
            <a:r>
              <a:rPr lang="en-US" dirty="0" smtClean="0"/>
              <a:t> </a:t>
            </a:r>
            <a:r>
              <a:rPr lang="en-US" dirty="0">
                <a:hlinkClick r:id="rId4"/>
              </a:rPr>
              <a:t>http://xn--b1adeawvbbbfnhgog5d9dg.xn--p1ai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ru-RU" dirty="0" smtClean="0"/>
              <a:t>Безопасная молодежная среда: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://xn-----6kcabbb1acdgji3dongjfbn9akm35aja4c.xn--p1ai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ru-RU" dirty="0" err="1"/>
              <a:t>ПедагогическийУниверситет.РФ</a:t>
            </a:r>
            <a:endParaRPr lang="ru-RU" dirty="0"/>
          </a:p>
          <a:p>
            <a:r>
              <a:rPr lang="ru-RU" dirty="0" smtClean="0"/>
              <a:t>ИРО Свердловской области</a:t>
            </a:r>
          </a:p>
          <a:p>
            <a:r>
              <a:rPr lang="en-US" dirty="0" smtClean="0">
                <a:hlinkClick r:id="rId6"/>
              </a:rPr>
              <a:t>https</a:t>
            </a:r>
            <a:r>
              <a:rPr lang="ru-RU" dirty="0" smtClean="0">
                <a:hlinkClick r:id="rId6"/>
              </a:rPr>
              <a:t>://</a:t>
            </a:r>
            <a:r>
              <a:rPr lang="ru-RU" dirty="0" err="1" smtClean="0">
                <a:hlinkClick r:id="rId6"/>
              </a:rPr>
              <a:t>ПорталУчителя.РФ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</a:t>
            </a:r>
            <a:r>
              <a:rPr lang="ru-RU" dirty="0" smtClean="0">
                <a:hlinkClick r:id="rId7"/>
              </a:rPr>
              <a:t>://</a:t>
            </a:r>
            <a:r>
              <a:rPr lang="ru-RU" dirty="0" err="1" smtClean="0">
                <a:hlinkClick r:id="rId7"/>
              </a:rPr>
              <a:t>ФедеральныйСервис.РФ</a:t>
            </a:r>
            <a:r>
              <a:rPr lang="ru-RU" dirty="0" smtClean="0"/>
              <a:t> раздел «Профилактика»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87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Эффективные формы и методы профилактической работы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1411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Просвещение и информирование</a:t>
            </a:r>
          </a:p>
          <a:p>
            <a:r>
              <a:rPr lang="ru-RU" dirty="0" smtClean="0"/>
              <a:t>Организация занятости и досуга</a:t>
            </a:r>
          </a:p>
          <a:p>
            <a:r>
              <a:rPr lang="ru-RU" dirty="0" smtClean="0"/>
              <a:t>Привлечение специалистов и экспертов</a:t>
            </a:r>
          </a:p>
          <a:p>
            <a:r>
              <a:rPr lang="ru-RU" dirty="0" smtClean="0"/>
              <a:t>Открытое обсуждение (открытая трибуна, открытый микрофон)</a:t>
            </a:r>
          </a:p>
          <a:p>
            <a:r>
              <a:rPr lang="ru-RU" dirty="0" smtClean="0"/>
              <a:t>Вовлечение в проекты ООГДДМ «Движение первых»</a:t>
            </a:r>
          </a:p>
          <a:p>
            <a:r>
              <a:rPr lang="ru-RU" dirty="0" smtClean="0"/>
              <a:t>Социальные проекты, волонтерство, наставничество</a:t>
            </a:r>
          </a:p>
          <a:p>
            <a:r>
              <a:rPr lang="ru-RU" dirty="0" smtClean="0"/>
              <a:t>Взаимодействие с родителями (регламентированные– собрания, советы, комитеты, комиссии; НЕФОРМАЛЬНЫЕ – лектории, школы родителей, конференции, круглые столы, клубы, мастер-классы, проекты, акции, дни открытых дверей, марафоны, выставки, </a:t>
            </a:r>
            <a:r>
              <a:rPr lang="ru-RU" dirty="0" err="1" smtClean="0"/>
              <a:t>видеоблоги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Подростковые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156689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Меры по профилактике семейного и детского неблагополучия (постановление ТКДН и ЗП от13.02.2024 №6\7)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9971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Реализация рабочей программы воспитания и программ родительского просвещения</a:t>
            </a:r>
          </a:p>
          <a:p>
            <a:r>
              <a:rPr lang="ru-RU" dirty="0" smtClean="0"/>
              <a:t>Создание условий безопасной образовательной среды</a:t>
            </a:r>
          </a:p>
          <a:p>
            <a:r>
              <a:rPr lang="ru-RU" dirty="0" smtClean="0"/>
              <a:t>Реализация программ дополнительного образования и внеурочной занятости</a:t>
            </a:r>
          </a:p>
          <a:p>
            <a:r>
              <a:rPr lang="ru-RU" dirty="0" smtClean="0"/>
              <a:t>Неделя психологии</a:t>
            </a:r>
          </a:p>
          <a:p>
            <a:r>
              <a:rPr lang="ru-RU" dirty="0" smtClean="0"/>
              <a:t>Мероприятия с родителями (формирование позитивного мышления и развития у них личностных ресурсов)</a:t>
            </a:r>
          </a:p>
          <a:p>
            <a:r>
              <a:rPr lang="ru-RU" dirty="0" smtClean="0"/>
              <a:t>Информирование участников образовательных отношений о центрах и учреждениях оказания психологической помощи, телефонах доверия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94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Мероприятия по выявлению несовершеннолетних, имеющих отклонения в психическом здоровье и принятии дополнительных мер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Алгоритм действий сотрудников МОО БГО в случае выявления несовершеннолетних с признаками психических расстройств, представляющих общественную опасность (утвержден приказом управления образования от 21.03.2023 № 94)</a:t>
            </a:r>
          </a:p>
          <a:p>
            <a:r>
              <a:rPr lang="ru-RU" dirty="0" smtClean="0"/>
              <a:t>Проведение скрининг-диагностики с целью раннего выявления отклонений в развитии (план психолого-педагогической скрининг-диагностики обучающихся (воспитанников) с целью выявления несовершеннолетних, требующих организации психолого-педагогического сопровождения, рассмотренного и согласованного на заседании ММС педагогов-психологов МОО БГО от 28.02.2024 № 3)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76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Действия ОО в случае выявления несовершеннолетних, систематически пропускающих учебные занятия без уважительной причины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Методические рекомендации по совершенствованию индивидуальной профилактической работы с несовершеннолетними, систематически пропускающими по неуважительным причинам занятия в ОО (информационное письмо МП РФ от 20.08.2020 № 07-4977)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7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549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Совет профилактики  при управлении образования</vt:lpstr>
      <vt:lpstr>О посещении семей обучающихся</vt:lpstr>
      <vt:lpstr>Повышение квалификации педагогических работников</vt:lpstr>
      <vt:lpstr>ПК (ресурсы) по профилактической работе</vt:lpstr>
      <vt:lpstr>Эффективные формы и методы профилактической работы</vt:lpstr>
      <vt:lpstr>Меры по профилактике семейного и детского неблагополучия (постановление ТКДН и ЗП от13.02.2024 №6\7)</vt:lpstr>
      <vt:lpstr>Мероприятия по выявлению несовершеннолетних, имеющих отклонения в психическом здоровье и принятии дополнительных мер</vt:lpstr>
      <vt:lpstr>Действия ОО в случае выявления несовершеннолетних, систематически пропускающих учебные занятия без уважительной причины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 профилактики при управлении образования</dc:title>
  <dc:creator>user906</dc:creator>
  <cp:lastModifiedBy>Черешнева ЮВ</cp:lastModifiedBy>
  <cp:revision>10</cp:revision>
  <dcterms:created xsi:type="dcterms:W3CDTF">2024-10-30T08:13:00Z</dcterms:created>
  <dcterms:modified xsi:type="dcterms:W3CDTF">2024-11-08T09:48:47Z</dcterms:modified>
</cp:coreProperties>
</file>