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7" r:id="rId2"/>
    <p:sldId id="264" r:id="rId3"/>
    <p:sldId id="258" r:id="rId4"/>
    <p:sldId id="260" r:id="rId5"/>
    <p:sldId id="259" r:id="rId6"/>
    <p:sldId id="261" r:id="rId7"/>
    <p:sldId id="263" r:id="rId8"/>
    <p:sldId id="265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5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5B106E36-FD25-4E2D-B0AA-010F637433A0}" type="datetimeFigureOut">
              <a:rPr lang="ru-RU" smtClean="0"/>
              <a:pPr/>
              <a:t>23.08.2016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23.08.2016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23.08.2016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23.08.2016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23.08.2016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23.08.2016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23.08.2016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5B106E36-FD25-4E2D-B0AA-010F637433A0}" type="datetimeFigureOut">
              <a:rPr lang="ru-RU" smtClean="0"/>
              <a:pPr/>
              <a:t>23.08.2016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5B106E36-FD25-4E2D-B0AA-010F637433A0}" type="datetimeFigureOut">
              <a:rPr lang="ru-RU" smtClean="0"/>
              <a:pPr/>
              <a:t>23.08.2016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23.08.2016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1538" y="2071678"/>
            <a:ext cx="7772400" cy="1404926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/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sz="4000" b="1" dirty="0" smtClean="0">
                <a:solidFill>
                  <a:srgbClr val="FF0000"/>
                </a:solidFill>
              </a:rPr>
              <a:t>Организация деятельности  школьных служб </a:t>
            </a:r>
            <a:r>
              <a:rPr lang="ru-RU" sz="4000" b="1" dirty="0" smtClean="0">
                <a:solidFill>
                  <a:srgbClr val="FF0000"/>
                </a:solidFill>
              </a:rPr>
              <a:t>примирения (медиации)</a:t>
            </a:r>
            <a:br>
              <a:rPr lang="ru-RU" sz="4000" b="1" dirty="0" smtClean="0">
                <a:solidFill>
                  <a:srgbClr val="FF0000"/>
                </a:solidFill>
              </a:rPr>
            </a:br>
            <a:r>
              <a:rPr lang="ru-RU" sz="4000" b="1" dirty="0" smtClean="0">
                <a:solidFill>
                  <a:srgbClr val="FF0000"/>
                </a:solidFill>
              </a:rPr>
              <a:t> Березовского городского округа</a:t>
            </a:r>
            <a:r>
              <a:rPr lang="ru-RU" sz="4000" dirty="0" smtClean="0">
                <a:solidFill>
                  <a:srgbClr val="FF0000"/>
                </a:solidFill>
              </a:rPr>
              <a:t/>
            </a:r>
            <a:br>
              <a:rPr lang="ru-RU" sz="4000" dirty="0" smtClean="0">
                <a:solidFill>
                  <a:srgbClr val="FF0000"/>
                </a:solidFill>
              </a:rPr>
            </a:br>
            <a:endParaRPr lang="ru-RU" sz="4000" b="1" dirty="0">
              <a:solidFill>
                <a:srgbClr val="FF0000"/>
              </a:solidFill>
            </a:endParaRPr>
          </a:p>
        </p:txBody>
      </p:sp>
      <p:pic>
        <p:nvPicPr>
          <p:cNvPr id="4" name="Содержимое 4" descr="i[2].jpg"/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1785918" y="2571744"/>
            <a:ext cx="4643437" cy="346868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642918"/>
            <a:ext cx="8229600" cy="139903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sz="3100" b="1" dirty="0" smtClean="0">
                <a:solidFill>
                  <a:srgbClr val="C00000"/>
                </a:solidFill>
              </a:rPr>
              <a:t>Цель деятельности ШСП: </a:t>
            </a:r>
            <a:br>
              <a:rPr lang="ru-RU" sz="3100" b="1" dirty="0" smtClean="0">
                <a:solidFill>
                  <a:srgbClr val="C00000"/>
                </a:solidFill>
              </a:rPr>
            </a:br>
            <a:r>
              <a:rPr lang="ru-RU" sz="3100" dirty="0" smtClean="0">
                <a:solidFill>
                  <a:srgbClr val="C00000"/>
                </a:solidFill>
              </a:rPr>
              <a:t>создать оптимальные условия для качественного проведения восстановительных программ (медиации). </a:t>
            </a:r>
            <a:endParaRPr lang="ru-RU" sz="3100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714620"/>
            <a:ext cx="8229600" cy="37401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dirty="0" smtClean="0">
                <a:solidFill>
                  <a:srgbClr val="002060"/>
                </a:solidFill>
              </a:rPr>
              <a:t>Задачи: </a:t>
            </a:r>
          </a:p>
          <a:p>
            <a:pPr lvl="0">
              <a:buNone/>
            </a:pPr>
            <a:r>
              <a:rPr lang="ru-RU" sz="2800" dirty="0" smtClean="0">
                <a:solidFill>
                  <a:srgbClr val="002060"/>
                </a:solidFill>
              </a:rPr>
              <a:t>1. Разработка и реализация восстановительных программ для участников конфликтов.</a:t>
            </a:r>
          </a:p>
          <a:p>
            <a:pPr lvl="0">
              <a:buNone/>
            </a:pPr>
            <a:r>
              <a:rPr lang="ru-RU" sz="2800" dirty="0" smtClean="0">
                <a:solidFill>
                  <a:srgbClr val="002060"/>
                </a:solidFill>
              </a:rPr>
              <a:t>2. Профилактика конфликтных ситуаций в образовательной организации.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714356"/>
            <a:ext cx="8229600" cy="1071570"/>
          </a:xfrm>
        </p:spPr>
        <p:txBody>
          <a:bodyPr>
            <a:normAutofit fontScale="90000"/>
          </a:bodyPr>
          <a:lstStyle/>
          <a:p>
            <a:r>
              <a:rPr lang="ru-RU" sz="3100" dirty="0" smtClean="0">
                <a:solidFill>
                  <a:srgbClr val="C00000"/>
                </a:solidFill>
              </a:rPr>
              <a:t>Модель организации деятельности школьных служб </a:t>
            </a:r>
            <a:r>
              <a:rPr lang="ru-RU" sz="3100" dirty="0" smtClean="0">
                <a:solidFill>
                  <a:srgbClr val="C00000"/>
                </a:solidFill>
              </a:rPr>
              <a:t>примирения (медиации) в Березовском городском округе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71500" y="1928802"/>
            <a:ext cx="8572500" cy="4214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0" dirty="0" smtClean="0">
                <a:solidFill>
                  <a:srgbClr val="FF0000"/>
                </a:solidFill>
              </a:rPr>
              <a:t>Организация деятельности ШСП в ОО </a:t>
            </a:r>
            <a:r>
              <a:rPr lang="ru-RU" sz="3200" b="0" dirty="0" smtClean="0">
                <a:solidFill>
                  <a:srgbClr val="FF0000"/>
                </a:solidFill>
              </a:rPr>
              <a:t/>
            </a:r>
            <a:br>
              <a:rPr lang="ru-RU" sz="3200" b="0" dirty="0" smtClean="0">
                <a:solidFill>
                  <a:srgbClr val="FF0000"/>
                </a:solidFill>
              </a:rPr>
            </a:br>
            <a:r>
              <a:rPr lang="ru-RU" sz="1400" b="0" dirty="0" smtClean="0">
                <a:solidFill>
                  <a:srgbClr val="FF0000"/>
                </a:solidFill>
              </a:rPr>
              <a:t>(документы)</a:t>
            </a:r>
            <a:endParaRPr lang="ru-RU" sz="3200" b="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571612"/>
            <a:ext cx="8329642" cy="4737748"/>
          </a:xfrm>
        </p:spPr>
        <p:txBody>
          <a:bodyPr>
            <a:normAutofit/>
          </a:bodyPr>
          <a:lstStyle/>
          <a:p>
            <a:pPr marL="85725" lvl="0" indent="536575">
              <a:spcAft>
                <a:spcPts val="600"/>
              </a:spcAft>
              <a:buNone/>
            </a:pP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1. </a:t>
            </a:r>
            <a:r>
              <a:rPr lang="ru-RU" sz="2600" dirty="0" smtClean="0">
                <a:solidFill>
                  <a:srgbClr val="002060"/>
                </a:solidFill>
              </a:rPr>
              <a:t>Приказ руководителя ОО о создании школьной службы примирения и назначении руководителя.</a:t>
            </a:r>
          </a:p>
          <a:p>
            <a:pPr marL="85725" lvl="0" indent="536575">
              <a:spcAft>
                <a:spcPts val="600"/>
              </a:spcAft>
              <a:buNone/>
            </a:pPr>
            <a:r>
              <a:rPr lang="ru-RU" sz="2600" dirty="0" smtClean="0">
                <a:solidFill>
                  <a:srgbClr val="002060"/>
                </a:solidFill>
              </a:rPr>
              <a:t>2. Положение  деятельности ШСП.</a:t>
            </a:r>
          </a:p>
          <a:p>
            <a:pPr marL="85725" lvl="0" indent="536575">
              <a:spcAft>
                <a:spcPts val="600"/>
              </a:spcAft>
              <a:buNone/>
            </a:pPr>
            <a:r>
              <a:rPr lang="ru-RU" sz="2600" dirty="0" smtClean="0">
                <a:solidFill>
                  <a:srgbClr val="002060"/>
                </a:solidFill>
              </a:rPr>
              <a:t>3. Порядок разработки восстановительной программы   и  работы ведущего восстановительных программ со случаем.</a:t>
            </a:r>
          </a:p>
          <a:p>
            <a:pPr marL="85725" lvl="0" indent="536575">
              <a:spcAft>
                <a:spcPts val="600"/>
              </a:spcAft>
              <a:buNone/>
            </a:pPr>
            <a:r>
              <a:rPr lang="ru-RU" sz="2600" dirty="0" smtClean="0">
                <a:solidFill>
                  <a:srgbClr val="002060"/>
                </a:solidFill>
              </a:rPr>
              <a:t>4.  Правила ведения документации ШСП с учетом соблюдения конфиденциальности и защите персональных данных.</a:t>
            </a:r>
          </a:p>
          <a:p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357166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b="0" dirty="0" smtClean="0">
                <a:solidFill>
                  <a:srgbClr val="C00000"/>
                </a:solidFill>
              </a:rPr>
              <a:t>Примерная модель школьной службы </a:t>
            </a:r>
            <a:r>
              <a:rPr lang="ru-RU" sz="2800" b="0" dirty="0" smtClean="0">
                <a:solidFill>
                  <a:srgbClr val="C00000"/>
                </a:solidFill>
              </a:rPr>
              <a:t>примирения (медиации) </a:t>
            </a:r>
            <a:r>
              <a:rPr lang="ru-RU" sz="2800" b="0" dirty="0" smtClean="0">
                <a:solidFill>
                  <a:srgbClr val="C00000"/>
                </a:solidFill>
              </a:rPr>
              <a:t>в ОО</a:t>
            </a:r>
            <a:endParaRPr lang="ru-RU" sz="2800" b="0" dirty="0">
              <a:solidFill>
                <a:srgbClr val="C00000"/>
              </a:solidFill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52041" y="1928802"/>
            <a:ext cx="7239918" cy="4357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642918"/>
            <a:ext cx="8229600" cy="4709160"/>
          </a:xfrm>
        </p:spPr>
        <p:txBody>
          <a:bodyPr>
            <a:normAutofit fontScale="85000" lnSpcReduction="10000"/>
          </a:bodyPr>
          <a:lstStyle/>
          <a:p>
            <a:pPr indent="411480" algn="just">
              <a:buNone/>
            </a:pPr>
            <a:r>
              <a:rPr lang="ru-RU" b="1" dirty="0" smtClean="0">
                <a:solidFill>
                  <a:srgbClr val="C00000"/>
                </a:solidFill>
              </a:rPr>
              <a:t>Восстановительная программа – 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это комплексная программа работы со случаем, которая  должна быть направлена на восстановление у сторон конфликта способности понимать друг друга и договариваться о приемлемых для них и общества  вариантах разрешения конфликтных или криминальных ситуаций. А  так же организация поддержки несовершеннолетних участников конфликта или правонарушения и их договоренностей со стороны значимого окружения. </a:t>
            </a:r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  <p:pic>
        <p:nvPicPr>
          <p:cNvPr id="4" name="Picture 2" descr="C:\Users\win-7\Desktop\Новая папка\626721-703834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29322" y="5000612"/>
            <a:ext cx="2505914" cy="166726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User\Рабочий стол\foreign experience in the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57158" y="285728"/>
            <a:ext cx="3500462" cy="214314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428728" y="1857364"/>
            <a:ext cx="7572428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44000" indent="411480" algn="just"/>
            <a:r>
              <a:rPr lang="ru-RU" sz="2400" b="1" dirty="0" smtClean="0">
                <a:solidFill>
                  <a:srgbClr val="C00000"/>
                </a:solidFill>
              </a:rPr>
              <a:t>Руководитель ШСП 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  <a:t>– человек, создающий службу примирения, и осуществляющий управление созданной службой примирения. Руководителю должна быть обеспечена возможность  получения информации о конфликтах и организационные условия для проведения восстановительных программ.  Руководитель проходит подготовку в качестве ведущего восстановительных программ, в работе придерживается ценностям и стандартам восстановительной медиации, проводит восстановительные программы сам или вместе с медиаторами-сверстниками.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2910" y="714356"/>
            <a:ext cx="8229600" cy="4572000"/>
          </a:xfrm>
        </p:spPr>
        <p:txBody>
          <a:bodyPr/>
          <a:lstStyle/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b="1" dirty="0" smtClean="0">
                <a:solidFill>
                  <a:srgbClr val="002060"/>
                </a:solidFill>
              </a:rPr>
              <a:t>mediationinedu.ru</a:t>
            </a:r>
            <a:endParaRPr lang="ru-RU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Другая 4">
      <a:dk1>
        <a:sysClr val="windowText" lastClr="000000"/>
      </a:dk1>
      <a:lt1>
        <a:srgbClr val="FFF39D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51</TotalTime>
  <Words>216</Words>
  <PresentationFormat>Экран (4:3)</PresentationFormat>
  <Paragraphs>16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Яркая</vt:lpstr>
      <vt:lpstr> Организация деятельности  школьных служб примирения (медиации)  Березовского городского округа </vt:lpstr>
      <vt:lpstr> Цель деятельности ШСП:  создать оптимальные условия для качественного проведения восстановительных программ (медиации). </vt:lpstr>
      <vt:lpstr>Модель организации деятельности школьных служб примирения (медиации) в Березовском городском округе </vt:lpstr>
      <vt:lpstr>Организация деятельности ШСП в ОО  (документы)</vt:lpstr>
      <vt:lpstr>Примерная модель школьной службы примирения (медиации) в ОО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Организация школьных служб примирения </dc:title>
  <cp:lastModifiedBy>User</cp:lastModifiedBy>
  <cp:revision>8</cp:revision>
  <dcterms:modified xsi:type="dcterms:W3CDTF">2016-08-23T05:01:25Z</dcterms:modified>
</cp:coreProperties>
</file>