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1" r:id="rId8"/>
    <p:sldId id="262" r:id="rId9"/>
    <p:sldId id="268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8" autoAdjust="0"/>
  </p:normalViewPr>
  <p:slideViewPr>
    <p:cSldViewPr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5"/>
            <a:ext cx="7918648" cy="2457618"/>
          </a:xfrm>
        </p:spPr>
        <p:txBody>
          <a:bodyPr>
            <a:normAutofit/>
          </a:bodyPr>
          <a:lstStyle/>
          <a:p>
            <a:r>
              <a:rPr lang="ru-RU" dirty="0" smtClean="0"/>
              <a:t>Алгоритм действий при агрессивном поведении обучающегося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Врач-психиатр </a:t>
            </a:r>
          </a:p>
          <a:p>
            <a:r>
              <a:rPr lang="ru-RU" dirty="0" err="1" smtClean="0"/>
              <a:t>Грекова</a:t>
            </a:r>
            <a:r>
              <a:rPr lang="ru-RU" dirty="0" smtClean="0"/>
              <a:t> Ольга Андреевна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63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Перейдите с ребенком в другой кабинет и удалите окружающих. Без лишних свидетелей люди успокаиваются быстрее.</a:t>
            </a:r>
          </a:p>
          <a:p>
            <a:r>
              <a:rPr lang="ru-RU" dirty="0"/>
              <a:t>Переключите его внимание на </a:t>
            </a:r>
            <a:r>
              <a:rPr lang="ru-RU"/>
              <a:t>себя </a:t>
            </a:r>
            <a:endParaRPr lang="ru-RU" smtClean="0"/>
          </a:p>
          <a:p>
            <a:r>
              <a:rPr lang="ru-RU" smtClean="0"/>
              <a:t>Совершите </a:t>
            </a:r>
            <a:r>
              <a:rPr lang="ru-RU" dirty="0"/>
              <a:t>действие, которое не подходит ситуации и сможет отвлечь пациента (щелкнуть пальцами, хлопнуть в ладоши и т.д.)</a:t>
            </a:r>
          </a:p>
          <a:p>
            <a:r>
              <a:rPr lang="ru-RU" dirty="0" smtClean="0"/>
              <a:t>Истерика </a:t>
            </a:r>
            <a:r>
              <a:rPr lang="ru-RU" dirty="0"/>
              <a:t>отнимает у ребенка много энергии и сил. Когда он успокаивается, он чувствует себя слабым и уставшим.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Истерика</a:t>
            </a:r>
            <a:r>
              <a:rPr lang="ru-RU" smtClean="0">
                <a:effectLst/>
              </a:rPr>
              <a:t>, приступы паники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29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dirty="0" smtClean="0"/>
          </a:p>
          <a:p>
            <a:r>
              <a:rPr lang="ru-RU" dirty="0" smtClean="0"/>
              <a:t>Сглаживать </a:t>
            </a:r>
            <a:r>
              <a:rPr lang="ru-RU" dirty="0"/>
              <a:t>конфликт сначала </a:t>
            </a:r>
            <a:r>
              <a:rPr lang="ru-RU" dirty="0" smtClean="0"/>
              <a:t>словами</a:t>
            </a:r>
          </a:p>
          <a:p>
            <a:r>
              <a:rPr lang="ru-RU" dirty="0"/>
              <a:t>Отведите ребенка в тихое помещение и удалите из кабинета </a:t>
            </a:r>
            <a:r>
              <a:rPr lang="ru-RU" dirty="0" smtClean="0"/>
              <a:t>окружающих</a:t>
            </a:r>
            <a:endParaRPr lang="ru-RU" dirty="0"/>
          </a:p>
          <a:p>
            <a:r>
              <a:rPr lang="ru-RU" dirty="0" smtClean="0"/>
              <a:t>Не подходите к ребенку сзади, соблюдайте безопасную дистанцию, отступите назад (дать больше пространства</a:t>
            </a:r>
            <a:r>
              <a:rPr lang="ru-RU" dirty="0" smtClean="0"/>
              <a:t>)</a:t>
            </a:r>
          </a:p>
          <a:p>
            <a:r>
              <a:rPr lang="ru-RU" dirty="0"/>
              <a:t>Не оставляйте </a:t>
            </a:r>
            <a:r>
              <a:rPr lang="ru-RU" dirty="0" smtClean="0"/>
              <a:t>одного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6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Избегайте конфронтации, не смотрите постоянно в </a:t>
            </a:r>
            <a:r>
              <a:rPr lang="ru-RU" dirty="0" smtClean="0"/>
              <a:t>глаза</a:t>
            </a:r>
          </a:p>
          <a:p>
            <a:r>
              <a:rPr lang="ru-RU" dirty="0"/>
              <a:t>Используйте спокойный, уверенный </a:t>
            </a:r>
            <a:r>
              <a:rPr lang="ru-RU" dirty="0" smtClean="0"/>
              <a:t>тон</a:t>
            </a:r>
            <a:endParaRPr lang="ru-RU" dirty="0" smtClean="0"/>
          </a:p>
          <a:p>
            <a:r>
              <a:rPr lang="ru-RU" dirty="0" smtClean="0"/>
              <a:t>Контролируйте </a:t>
            </a:r>
            <a:r>
              <a:rPr lang="ru-RU" dirty="0" smtClean="0"/>
              <a:t>свои собственные негативные эмоции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6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Активное, понимающее слушание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Выслушайте</a:t>
            </a:r>
            <a:r>
              <a:rPr lang="ru-RU" dirty="0"/>
              <a:t>, не перебивайте, не спорьте и не противоречьте ему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Ребенок </a:t>
            </a:r>
            <a:r>
              <a:rPr lang="ru-RU" dirty="0"/>
              <a:t>выпускает пар, </a:t>
            </a:r>
            <a:r>
              <a:rPr lang="ru-RU" dirty="0" smtClean="0"/>
              <a:t>вы </a:t>
            </a:r>
            <a:r>
              <a:rPr lang="ru-RU" dirty="0"/>
              <a:t>обдумываете следующие действия.</a:t>
            </a:r>
          </a:p>
          <a:p>
            <a:r>
              <a:rPr lang="ru-RU" dirty="0"/>
              <a:t>Пока он не выплеснет эмоции, он не будет способен вас слушать.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Выслушать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3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</a:t>
            </a:r>
            <a:r>
              <a:rPr lang="ru-RU" dirty="0"/>
              <a:t>того, как вы ребенка </a:t>
            </a:r>
            <a:r>
              <a:rPr lang="ru-RU" dirty="0" smtClean="0"/>
              <a:t>выслушали</a:t>
            </a:r>
            <a:r>
              <a:rPr lang="ru-RU" dirty="0"/>
              <a:t>, очень важно </a:t>
            </a:r>
            <a:r>
              <a:rPr lang="ru-RU" dirty="0" smtClean="0"/>
              <a:t>показать ему</a:t>
            </a:r>
            <a:r>
              <a:rPr lang="ru-RU" dirty="0"/>
              <a:t>, что вы правильно </a:t>
            </a:r>
            <a:r>
              <a:rPr lang="ru-RU" dirty="0" smtClean="0"/>
              <a:t>поняли суть конфликта. </a:t>
            </a:r>
          </a:p>
          <a:p>
            <a:r>
              <a:rPr lang="ru-RU" dirty="0" smtClean="0"/>
              <a:t>Ребёнок </a:t>
            </a:r>
            <a:r>
              <a:rPr lang="ru-RU" dirty="0"/>
              <a:t>не </a:t>
            </a:r>
            <a:r>
              <a:rPr lang="ru-RU" dirty="0" smtClean="0"/>
              <a:t>всегда сам может </a:t>
            </a:r>
            <a:r>
              <a:rPr lang="ru-RU" dirty="0" smtClean="0"/>
              <a:t>понять и назвать свои </a:t>
            </a:r>
            <a:r>
              <a:rPr lang="ru-RU" dirty="0"/>
              <a:t>чувства, назовите их за </a:t>
            </a:r>
            <a:r>
              <a:rPr lang="ru-RU" dirty="0" smtClean="0"/>
              <a:t>него. «Ты злишься?... </a:t>
            </a:r>
            <a:r>
              <a:rPr lang="ru-RU" dirty="0" smtClean="0"/>
              <a:t>Ты хочешь его ударит?»</a:t>
            </a:r>
          </a:p>
          <a:p>
            <a:r>
              <a:rPr lang="ru-RU" dirty="0" smtClean="0"/>
              <a:t>Повторите суть конфликта своими словами «Если я тебя правильно поняла, ты злишься потому что …».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Уточнить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63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Покажите </a:t>
            </a:r>
            <a:r>
              <a:rPr lang="ru-RU" dirty="0"/>
              <a:t>ребенку, что вы его поняли, что его проблемы вам не безразличны, что вы хотите ему помочь. </a:t>
            </a:r>
            <a:r>
              <a:rPr lang="ru-RU" dirty="0" smtClean="0"/>
              <a:t>«</a:t>
            </a:r>
            <a:r>
              <a:rPr lang="ru-RU" dirty="0"/>
              <a:t>Я </a:t>
            </a:r>
            <a:r>
              <a:rPr lang="ru-RU" dirty="0" smtClean="0"/>
              <a:t>понимаю</a:t>
            </a:r>
            <a:r>
              <a:rPr lang="ru-RU" dirty="0"/>
              <a:t>, </a:t>
            </a:r>
            <a:r>
              <a:rPr lang="ru-RU" dirty="0" smtClean="0"/>
              <a:t>что обидно/страшно</a:t>
            </a:r>
            <a:r>
              <a:rPr lang="ru-RU" dirty="0" smtClean="0"/>
              <a:t>…».</a:t>
            </a:r>
          </a:p>
          <a:p>
            <a:r>
              <a:rPr lang="ru-RU" dirty="0" smtClean="0"/>
              <a:t>Ребенок </a:t>
            </a:r>
            <a:r>
              <a:rPr lang="ru-RU" dirty="0"/>
              <a:t>может быть не всегда прав, но он </a:t>
            </a:r>
            <a:r>
              <a:rPr lang="ru-RU" dirty="0" smtClean="0"/>
              <a:t>имеет </a:t>
            </a:r>
            <a:r>
              <a:rPr lang="ru-RU" dirty="0"/>
              <a:t>право на выражение своих эмоций.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Выразить понимание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2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Разрядите </a:t>
            </a:r>
            <a:r>
              <a:rPr lang="ru-RU" dirty="0"/>
              <a:t>обстановку (можно предложите ребенку, выполнить какое-то физическое действие, чтобы он мог выразить свою агрессию другим способом).</a:t>
            </a:r>
          </a:p>
          <a:p>
            <a:r>
              <a:rPr lang="ru-RU" dirty="0" smtClean="0"/>
              <a:t>Можно попробовать погасить </a:t>
            </a:r>
            <a:r>
              <a:rPr lang="ru-RU" dirty="0"/>
              <a:t>агрессию </a:t>
            </a:r>
            <a:r>
              <a:rPr lang="ru-RU" dirty="0" smtClean="0"/>
              <a:t>угрозой негативных последствий. </a:t>
            </a:r>
            <a:r>
              <a:rPr lang="ru-RU" dirty="0"/>
              <a:t>Способ работает, если вероятность </a:t>
            </a:r>
            <a:r>
              <a:rPr lang="ru-RU" dirty="0" smtClean="0"/>
              <a:t>этих последствий </a:t>
            </a:r>
            <a:r>
              <a:rPr lang="ru-RU" dirty="0"/>
              <a:t>действительно велика и имеет значение для больного.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Агрессия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29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роявляет </a:t>
            </a:r>
            <a:r>
              <a:rPr lang="ru-RU" dirty="0"/>
              <a:t>физическую </a:t>
            </a:r>
            <a:r>
              <a:rPr lang="ru-RU" dirty="0" smtClean="0"/>
              <a:t>агрессию, </a:t>
            </a:r>
            <a:r>
              <a:rPr lang="ru-RU" dirty="0" err="1" smtClean="0"/>
              <a:t>аутоагрессию</a:t>
            </a:r>
            <a:endParaRPr lang="ru-RU" dirty="0" smtClean="0"/>
          </a:p>
          <a:p>
            <a:r>
              <a:rPr lang="ru-RU" dirty="0" smtClean="0"/>
              <a:t>Ребенок не успокаивается</a:t>
            </a:r>
          </a:p>
          <a:p>
            <a:r>
              <a:rPr lang="ru-RU" dirty="0" smtClean="0"/>
              <a:t>Агрессивность продолжает нарастать</a:t>
            </a:r>
          </a:p>
          <a:p>
            <a:pPr marL="109728" indent="0">
              <a:buNone/>
            </a:pPr>
            <a:endParaRPr lang="ru-RU" dirty="0"/>
          </a:p>
          <a:p>
            <a:pPr marL="109728" indent="0" algn="ctr">
              <a:buNone/>
            </a:pPr>
            <a:r>
              <a:rPr lang="ru-RU" dirty="0"/>
              <a:t>ВЫЗЫВАЙТЕ СКОРУЮ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Если пациент слишком агрессивен</a:t>
            </a:r>
          </a:p>
        </p:txBody>
      </p:sp>
    </p:spTree>
    <p:extLst>
      <p:ext uri="{BB962C8B-B14F-4D97-AF65-F5344CB8AC3E}">
        <p14:creationId xmlns:p14="http://schemas.microsoft.com/office/powerpoint/2010/main" val="33943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Отойдите в сторону</a:t>
            </a:r>
          </a:p>
          <a:p>
            <a:r>
              <a:rPr lang="ru-RU" dirty="0" smtClean="0"/>
              <a:t>Руки должны быть готовыми к защите</a:t>
            </a:r>
            <a:endParaRPr lang="ru-RU" dirty="0"/>
          </a:p>
          <a:p>
            <a:r>
              <a:rPr lang="ru-RU" dirty="0" smtClean="0"/>
              <a:t>Применяйте силу, если ребенок наносит удары или пытается вас схватить</a:t>
            </a:r>
          </a:p>
          <a:p>
            <a:r>
              <a:rPr lang="ru-RU" dirty="0" smtClean="0"/>
              <a:t>Контролируйте руки ребенка, если он пытается схватить вас  </a:t>
            </a:r>
            <a:endParaRPr lang="ru-RU" dirty="0" smtClean="0"/>
          </a:p>
          <a:p>
            <a:r>
              <a:rPr lang="ru-RU" dirty="0" smtClean="0"/>
              <a:t>Прижмите </a:t>
            </a:r>
            <a:r>
              <a:rPr lang="ru-RU" dirty="0" smtClean="0"/>
              <a:t>подбородок, если он пытается вас душить</a:t>
            </a:r>
          </a:p>
          <a:p>
            <a:r>
              <a:rPr lang="ru-RU" dirty="0" smtClean="0"/>
              <a:t>Постарайтесь обезопасить помещение.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94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200</TotalTime>
  <Words>382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Lucida Sans Unicode</vt:lpstr>
      <vt:lpstr>Verdana</vt:lpstr>
      <vt:lpstr>Wingdings 2</vt:lpstr>
      <vt:lpstr>Wingdings 3</vt:lpstr>
      <vt:lpstr>Открытая</vt:lpstr>
      <vt:lpstr>Алгоритм действий при агрессивном поведении обучающегося</vt:lpstr>
      <vt:lpstr>Презентация PowerPoint</vt:lpstr>
      <vt:lpstr>Презентация PowerPoint</vt:lpstr>
      <vt:lpstr> Выслушать</vt:lpstr>
      <vt:lpstr>Уточнить</vt:lpstr>
      <vt:lpstr>Выразить понимание</vt:lpstr>
      <vt:lpstr>Агрессия</vt:lpstr>
      <vt:lpstr>Если пациент слишком агрессивен</vt:lpstr>
      <vt:lpstr>Презентация PowerPoint</vt:lpstr>
      <vt:lpstr>Истерика, приступы паники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User</cp:lastModifiedBy>
  <cp:revision>17</cp:revision>
  <dcterms:created xsi:type="dcterms:W3CDTF">2023-03-29T16:19:42Z</dcterms:created>
  <dcterms:modified xsi:type="dcterms:W3CDTF">2023-03-30T08:19:58Z</dcterms:modified>
</cp:coreProperties>
</file>