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56" r:id="rId2"/>
    <p:sldId id="437" r:id="rId3"/>
    <p:sldId id="438" r:id="rId4"/>
    <p:sldId id="439" r:id="rId5"/>
    <p:sldId id="440" r:id="rId6"/>
    <p:sldId id="441" r:id="rId7"/>
    <p:sldId id="442" r:id="rId8"/>
    <p:sldId id="444" r:id="rId9"/>
    <p:sldId id="445" r:id="rId10"/>
    <p:sldId id="409" r:id="rId11"/>
    <p:sldId id="417" r:id="rId12"/>
    <p:sldId id="436" r:id="rId13"/>
    <p:sldId id="418" r:id="rId14"/>
    <p:sldId id="411" r:id="rId15"/>
    <p:sldId id="414" r:id="rId16"/>
    <p:sldId id="420" r:id="rId17"/>
    <p:sldId id="443" r:id="rId18"/>
    <p:sldId id="431" r:id="rId19"/>
    <p:sldId id="432" r:id="rId20"/>
    <p:sldId id="434" r:id="rId21"/>
    <p:sldId id="433" r:id="rId22"/>
    <p:sldId id="435" r:id="rId23"/>
    <p:sldId id="446" r:id="rId24"/>
    <p:sldId id="447" r:id="rId25"/>
    <p:sldId id="292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060"/>
    <a:srgbClr val="E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2" autoAdjust="0"/>
    <p:restoredTop sz="94660"/>
  </p:normalViewPr>
  <p:slideViewPr>
    <p:cSldViewPr snapToGrid="0">
      <p:cViewPr varScale="1">
        <p:scale>
          <a:sx n="78" d="100"/>
          <a:sy n="78" d="100"/>
        </p:scale>
        <p:origin x="84" y="7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0"/>
                  <c:y val="-4.64960043640344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2A8-44D3-B894-45E5EFFF206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4877979252271049E-3"/>
                  <c:y val="-3.48720032730258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2A8-44D3-B894-45E5EFFF206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5.23080049095387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2A8-44D3-B894-45E5EFFF206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ДТП</c:v>
                </c:pt>
                <c:pt idx="1">
                  <c:v>Погибло</c:v>
                </c:pt>
                <c:pt idx="2">
                  <c:v>Ранено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305</c:v>
                </c:pt>
                <c:pt idx="1">
                  <c:v>21</c:v>
                </c:pt>
                <c:pt idx="2">
                  <c:v>319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2A8-44D3-B894-45E5EFFF206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2A8-44D3-B894-45E5EFFF2066}"/>
              </c:ext>
            </c:extLst>
          </c:dPt>
          <c:dLbls>
            <c:dLbl>
              <c:idx val="0"/>
              <c:layout>
                <c:manualLayout>
                  <c:x val="2.8898053589053885E-2"/>
                  <c:y val="-5.38223366938393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2A8-44D3-B894-45E5EFFF206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5181719764499429E-2"/>
                  <c:y val="-5.81200054550431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2A8-44D3-B894-45E5EFFF206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1230528063591068E-2"/>
                  <c:y val="-5.81200054550430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72A8-44D3-B894-45E5EFFF206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ДТП</c:v>
                </c:pt>
                <c:pt idx="1">
                  <c:v>Погибло</c:v>
                </c:pt>
                <c:pt idx="2">
                  <c:v>Ранено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272</c:v>
                </c:pt>
                <c:pt idx="1">
                  <c:v>12</c:v>
                </c:pt>
                <c:pt idx="2">
                  <c:v>305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2A8-44D3-B894-45E5EFFF20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99826712"/>
        <c:axId val="499827104"/>
        <c:axId val="0"/>
      </c:bar3DChart>
      <c:catAx>
        <c:axId val="499826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9827104"/>
        <c:crosses val="autoZero"/>
        <c:auto val="1"/>
        <c:lblAlgn val="ctr"/>
        <c:lblOffset val="100"/>
        <c:noMultiLvlLbl val="0"/>
      </c:catAx>
      <c:valAx>
        <c:axId val="499827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99826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866110028764721"/>
          <c:y val="0.93037864711484142"/>
          <c:w val="0.20933900462092031"/>
          <c:h val="6.96213528851586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ru-RU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ДТП с участием детей по </a:t>
            </a:r>
            <a:r>
              <a:rPr lang="ru-RU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категориям участников</a:t>
            </a:r>
          </a:p>
        </c:rich>
      </c:tx>
      <c:layout>
        <c:manualLayout>
          <c:xMode val="edge"/>
          <c:yMode val="edge"/>
          <c:x val="0.1602442137160715"/>
          <c:y val="7.4360796037966437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908382001928105"/>
          <c:y val="0.41630965962913108"/>
          <c:w val="0.56363635353412445"/>
          <c:h val="0.499567961295382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ДТП по категориям участников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588-4D4A-B571-3EC87F2DD30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588-4D4A-B571-3EC87F2DD30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2588-4D4A-B571-3EC87F2DD30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8.5005747323653111E-2"/>
                  <c:y val="-3.878918954441374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2588-4D4A-B571-3EC87F2DD300}"/>
                </c:ext>
                <c:ext xmlns:c15="http://schemas.microsoft.com/office/drawing/2012/chart" uri="{CE6537A1-D6FC-4f65-9D91-7224C49458BB}">
                  <c15:layout>
                    <c:manualLayout>
                      <c:w val="0.23814170524262143"/>
                      <c:h val="8.5473000084462611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3.8831537080674328E-2"/>
                  <c:y val="4.984031090665018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2588-4D4A-B571-3EC87F2DD30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5.9013670084169495E-2"/>
                  <c:y val="9.812259210478924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2588-4D4A-B571-3EC87F2DD300}"/>
                </c:ext>
                <c:ext xmlns:c15="http://schemas.microsoft.com/office/drawing/2012/chart" uri="{CE6537A1-D6FC-4f65-9D91-7224C49458BB}">
                  <c15:layout>
                    <c:manualLayout>
                      <c:w val="0.23204029661829181"/>
                      <c:h val="0.11251051306716589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-7.2172134255906822E-2"/>
                  <c:y val="-4.5722074207878743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868853702362729"/>
                      <c:h val="0.1143562632815345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1.2491330928906976E-2"/>
                  <c:y val="-8.665610848958740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54407822392727"/>
                      <c:h val="0.11235001304852514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Дети-пассажиры</c:v>
                </c:pt>
                <c:pt idx="1">
                  <c:v>Дети-пешеходы</c:v>
                </c:pt>
                <c:pt idx="2">
                  <c:v>Дети-водители а/м</c:v>
                </c:pt>
                <c:pt idx="3">
                  <c:v>Дети-водители мото</c:v>
                </c:pt>
                <c:pt idx="4">
                  <c:v>Дети-велосипедисты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121</c:v>
                </c:pt>
                <c:pt idx="1">
                  <c:v>106</c:v>
                </c:pt>
                <c:pt idx="2">
                  <c:v>1</c:v>
                </c:pt>
                <c:pt idx="3">
                  <c:v>10</c:v>
                </c:pt>
                <c:pt idx="4">
                  <c:v>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588-4D4A-B571-3EC87F2DD3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aseline="0"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708814362572562"/>
          <c:y val="0.10255123630959423"/>
          <c:w val="0.78210354271270321"/>
          <c:h val="0.8015855190953790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Погибшие дети по категориям</c:v>
                </c:pt>
              </c:strCache>
            </c:strRef>
          </c:tx>
          <c:spPr>
            <a:gradFill>
              <a:gsLst>
                <a:gs pos="100000">
                  <a:schemeClr val="accent1">
                    <a:alpha val="0"/>
                  </a:schemeClr>
                </a:gs>
                <a:gs pos="50000">
                  <a:schemeClr val="accent1"/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6.3341993397470009E-3"/>
                  <c:y val="4.92187469722719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8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34F-43BF-AA6C-76E4420C873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8005196038481078E-3"/>
                  <c:y val="6.093749625138424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434F-43BF-AA6C-76E4420C873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2668398679494001E-3"/>
                  <c:y val="7.03124956746741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4D27-4E44-803C-4A2D70126FCE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134718943595109E-2"/>
                  <c:y val="5.85937463955618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5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Пассажиры</c:v>
                </c:pt>
                <c:pt idx="1">
                  <c:v>Пешеходы</c:v>
                </c:pt>
                <c:pt idx="2">
                  <c:v>Водители</c:v>
                </c:pt>
                <c:pt idx="3">
                  <c:v>Велосипедист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34F-43BF-AA6C-76E4420C8738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4100296"/>
        <c:axId val="4099512"/>
        <c:axId val="0"/>
      </c:bar3DChart>
      <c:catAx>
        <c:axId val="4100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099512"/>
        <c:crosses val="autoZero"/>
        <c:auto val="1"/>
        <c:lblAlgn val="ctr"/>
        <c:lblOffset val="100"/>
        <c:noMultiLvlLbl val="0"/>
      </c:catAx>
      <c:valAx>
        <c:axId val="4099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00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319656117814114"/>
          <c:y val="2.3912707682535207E-2"/>
          <c:w val="0.55606010806044326"/>
          <c:h val="4.79623494117649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076327654732627"/>
          <c:y val="0.23186007027335662"/>
          <c:w val="0.71024189536144289"/>
          <c:h val="0.6802360018376243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/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alpha val="0"/>
            </a:schemeClr>
          </a:gs>
          <a:gs pos="50000">
            <a:schemeClr val="phClr"/>
          </a:gs>
        </a:gsLst>
        <a:lin ang="5400000" scaled="0"/>
      </a:gradFill>
      <a:sp3d/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 flip="none" rotWithShape="1">
        <a:gsLst>
          <a:gs pos="0">
            <a:schemeClr val="phClr"/>
          </a:gs>
          <a:gs pos="75000">
            <a:schemeClr val="phClr">
              <a:lumMod val="60000"/>
              <a:lumOff val="40000"/>
            </a:schemeClr>
          </a:gs>
          <a:gs pos="51000">
            <a:schemeClr val="phClr">
              <a:alpha val="75000"/>
            </a:schemeClr>
          </a:gs>
          <a:gs pos="100000">
            <a:schemeClr val="phClr">
              <a:lumMod val="20000"/>
              <a:lumOff val="80000"/>
              <a:alpha val="15000"/>
            </a:schemeClr>
          </a:gs>
        </a:gsLst>
        <a:lin ang="5400000" scaled="0"/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0.44747</cdr:x>
      <cdr:y>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004370" cy="4499287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0.48211</cdr:x>
      <cdr:y>0</cdr:y>
    </cdr:from>
    <cdr:to>
      <cdr:x>0.98307</cdr:x>
      <cdr:y>1</cdr:y>
    </cdr:to>
    <cdr:pic>
      <cdr:nvPicPr>
        <cdr:cNvPr id="3" name="Рисунок 2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5391827" y="0"/>
          <a:ext cx="5602611" cy="4499287"/>
        </a:xfrm>
        <a:prstGeom xmlns:a="http://schemas.openxmlformats.org/drawingml/2006/main" prst="rect">
          <a:avLst/>
        </a:prstGeom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B4A3FC-452C-4773-B461-E287C7DA109E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71E6F8-8584-42BD-B5C6-62FDF3254A8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568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4DB9E-5B83-4994-9E61-26788008A90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2691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4DB9E-5B83-4994-9E61-26788008A90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-1" y="0"/>
            <a:ext cx="12192001" cy="69580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7490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4DB9E-5B83-4994-9E61-26788008A90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027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4DB9E-5B83-4994-9E61-26788008A90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8286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4DB9E-5B83-4994-9E61-26788008A90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311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4DB9E-5B83-4994-9E61-26788008A90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9216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4DB9E-5B83-4994-9E61-26788008A90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785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4DB9E-5B83-4994-9E61-26788008A90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576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4DB9E-5B83-4994-9E61-26788008A90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480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4DB9E-5B83-4994-9E61-26788008A90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42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A4DB9E-5B83-4994-9E61-26788008A90F}" type="datetimeFigureOut">
              <a:rPr lang="ru-RU" smtClean="0"/>
              <a:pPr/>
              <a:t>16.11.2022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532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 userDrawn="1"/>
        </p:nvGrpSpPr>
        <p:grpSpPr>
          <a:xfrm>
            <a:off x="0" y="-1"/>
            <a:ext cx="12187238" cy="6858001"/>
            <a:chOff x="-1" y="-1"/>
            <a:chExt cx="12187239" cy="6858002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" y="-1"/>
              <a:ext cx="6858001" cy="685800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9335" y="0"/>
              <a:ext cx="5987903" cy="6858001"/>
            </a:xfrm>
            <a:prstGeom prst="rect">
              <a:avLst/>
            </a:prstGeom>
          </p:spPr>
        </p:pic>
      </p:grpSp>
      <p:sp>
        <p:nvSpPr>
          <p:cNvPr id="10" name="Прямоугольник 9"/>
          <p:cNvSpPr/>
          <p:nvPr userDrawn="1"/>
        </p:nvSpPr>
        <p:spPr>
          <a:xfrm>
            <a:off x="0" y="0"/>
            <a:ext cx="12192000" cy="697757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B010C-73D5-49DC-A6D8-73FBCEC9E53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6215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242957" y="2750002"/>
            <a:ext cx="9677400" cy="2712933"/>
          </a:xfrm>
        </p:spPr>
        <p:txBody>
          <a:bodyPr>
            <a:normAutofit fontScale="90000"/>
          </a:bodyPr>
          <a:lstStyle/>
          <a:p>
            <a:r>
              <a:rPr lang="ru-RU" sz="4800" dirty="0" smtClean="0">
                <a:solidFill>
                  <a:srgbClr val="002060"/>
                </a:solidFill>
                <a:latin typeface="Segoe Print" panose="02000600000000000000" pitchFamily="2" charset="0"/>
              </a:rPr>
              <a:t>Организация по проведению «минуток безопасности» в образовательных организациях</a:t>
            </a:r>
            <a:endParaRPr lang="ru-RU" sz="4800" dirty="0">
              <a:solidFill>
                <a:srgbClr val="002060"/>
              </a:solidFill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32188" y="2817342"/>
            <a:ext cx="81444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 </a:t>
            </a:r>
            <a:r>
              <a:rPr lang="ru-RU" sz="1400" b="1" dirty="0" smtClean="0"/>
              <a:t>УПРАВЛЕНИЕ ГОСУДАРСТВЕННОЙ ИНСПЕКЦИИ </a:t>
            </a:r>
            <a:r>
              <a:rPr lang="ru-RU" sz="1400" b="1" dirty="0"/>
              <a:t>БЕЗОПАСНОСТИ ДОРОЖНОГО ДВИЖЕНИЯ</a:t>
            </a:r>
            <a:endParaRPr lang="ru-RU" sz="1400" dirty="0"/>
          </a:p>
          <a:p>
            <a:pPr algn="ctr"/>
            <a:r>
              <a:rPr lang="ru-RU" sz="1400" b="1" dirty="0" smtClean="0"/>
              <a:t>ГУ МВД РОССИИ ПО СВЕРДЛОВСКОЙ ОБЛАСТИ</a:t>
            </a:r>
            <a:endParaRPr lang="ru-RU" sz="1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043" y="222581"/>
            <a:ext cx="3078744" cy="252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9932" y="2067160"/>
            <a:ext cx="1124024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Одной из эффективных форм предупреждения происшествий с  участием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детей 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дорогах  является  организация  проведения  в  образовательных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организациях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ежедневных 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минуток безопасности» дорожного движения.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78105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0" y="335468"/>
            <a:ext cx="1514859" cy="12435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0135" y="4651816"/>
            <a:ext cx="1128377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Минутка безопасности» - это краткая беседа о дорожной безопасности в </a:t>
            </a: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конце  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учебного  дня,  экспресс-напоминание  детям  о  необходимости </a:t>
            </a: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переключить 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внимание на обеспечение собственной безопасности на дороге </a:t>
            </a: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 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  время,  когда  ребенок  возвращается  из  образовательной  организации </a:t>
            </a:r>
            <a:r>
              <a:rPr lang="ru-RU" sz="2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домой</a:t>
            </a:r>
            <a:r>
              <a:rPr lang="ru-RU" sz="2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algn="ctr"/>
            <a:endParaRPr lang="ru-RU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849" y="1531244"/>
            <a:ext cx="5264372" cy="31598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505" y="1531244"/>
            <a:ext cx="4708715" cy="314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19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344" y="2061275"/>
            <a:ext cx="5801570" cy="4171660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38200" y="150744"/>
            <a:ext cx="10515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Минутка безопасности» призвана показать ребенку, что на дороге не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так  просто  и  очевидно,  как  ему  кажется  в  силу  его  возраста.  Короткая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настраивает ребенка на внимательное наблюдение за дорогой.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54" y="2061275"/>
            <a:ext cx="4475169" cy="4171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329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60895" y="957261"/>
            <a:ext cx="1109733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Главное условие успешного воздействия </a:t>
            </a:r>
            <a:endParaRPr lang="ru-RU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Минуток безопасности» - их </a:t>
            </a:r>
            <a:r>
              <a:rPr 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регулярность </a:t>
            </a:r>
            <a:r>
              <a:rPr 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ежедневность. 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646299838"/>
              </p:ext>
            </p:extLst>
          </p:nvPr>
        </p:nvGraphicFramePr>
        <p:xfrm>
          <a:off x="466532" y="2144108"/>
          <a:ext cx="11183787" cy="44992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0242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075336" y="1603026"/>
            <a:ext cx="579595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Проведение 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«Минуток  безопасности»  должно  стать  не  кратковременной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кампанией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организуемой  в  дни  смотров,  проведения  профилактических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мероприятий Госавтоинспекцией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 а  повседневно  действующей  системой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влияния 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 мышление  и  действия  детей  по  пути  из  образовательной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организации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домой, направленной на воспитание у них навыков правильного </a:t>
            </a:r>
            <a:r>
              <a:rPr 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поведения </a:t>
            </a:r>
            <a:r>
              <a:rPr 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дорожной обстановке.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36" y="1793203"/>
            <a:ext cx="5486400" cy="432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7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342180" y="1860253"/>
            <a:ext cx="6715501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ru-RU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Нет  необходимости  пытаться  «объять  необъятное»,  группируя </a:t>
            </a:r>
            <a:r>
              <a:rPr lang="ru-RU" alt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несколько  </a:t>
            </a:r>
            <a:r>
              <a:rPr lang="ru-RU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вопросов  (даже  если  они  кажутся  вам  одинаково  важными  и </a:t>
            </a:r>
            <a:r>
              <a:rPr lang="ru-RU" alt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актуальными</a:t>
            </a:r>
            <a:r>
              <a:rPr lang="ru-RU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)  в  одну  мини-беседу.  Это  не  работает. </a:t>
            </a:r>
            <a:endParaRPr lang="ru-RU" altLang="ru-RU" sz="3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</a:endParaRPr>
          </a:p>
          <a:p>
            <a:pPr lvl="0" algn="ctr"/>
            <a:r>
              <a:rPr lang="ru-RU" alt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 </a:t>
            </a:r>
            <a:r>
              <a:rPr lang="ru-RU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Главное  правило </a:t>
            </a:r>
            <a:r>
              <a:rPr lang="ru-RU" altLang="ru-RU" sz="3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«</a:t>
            </a:r>
            <a:r>
              <a:rPr lang="ru-RU" altLang="ru-RU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минутки»  -  её  краткость.  </a:t>
            </a:r>
            <a:endParaRPr kumimoji="0" lang="ru-RU" altLang="ru-RU" sz="3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4" y="1615038"/>
            <a:ext cx="4737746" cy="4737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36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749225" y="1765033"/>
            <a:ext cx="6261960" cy="3939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ru-RU" alt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Список  тем  (вопросов  и  правильных  ответов  на  них)  «Минутки </a:t>
            </a:r>
            <a:r>
              <a:rPr lang="ru-RU" alt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безопасности</a:t>
            </a:r>
            <a:r>
              <a:rPr lang="ru-RU" alt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»  у  учителя  должен  быть  всегда  под  рукой:  например, </a:t>
            </a:r>
            <a:r>
              <a:rPr lang="ru-RU" alt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вложен </a:t>
            </a:r>
            <a:r>
              <a:rPr lang="ru-RU" alt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в  классный  журнал.  Желательно,  чтобы  он  был  подготовлен и роздан  учителям  заранее,  чтобы  любой  педагог,  чей  урок  завершает </a:t>
            </a:r>
            <a:r>
              <a:rPr lang="ru-RU" alt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учебный </a:t>
            </a:r>
            <a:r>
              <a:rPr lang="ru-RU" alt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день, мог провести беседу с детьми. </a:t>
            </a:r>
            <a:endParaRPr kumimoji="0" lang="ru-RU" altLang="ru-RU" sz="25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86" y="1935514"/>
            <a:ext cx="5313239" cy="28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3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6485" t="19647" r="34450" b="26205"/>
          <a:stretch/>
        </p:blipFill>
        <p:spPr>
          <a:xfrm>
            <a:off x="2674832" y="335468"/>
            <a:ext cx="6349026" cy="640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7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81391" y="500294"/>
            <a:ext cx="806151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Планируя  тематику  «минуток»,  лучше  всего  исходить  из </a:t>
            </a:r>
            <a:r>
              <a:rPr lang="ru-RU" alt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актуальности  </a:t>
            </a:r>
            <a:r>
              <a:rPr lang="ru-RU" alt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темы  в  данный  конкретный  период  в  зависимости  от </a:t>
            </a:r>
            <a:r>
              <a:rPr lang="ru-RU" alt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складывающейся  </a:t>
            </a:r>
            <a:r>
              <a:rPr lang="ru-RU" alt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дорожной  обстановки,  времени  года,  погодных </a:t>
            </a:r>
            <a:r>
              <a:rPr lang="ru-RU" altLang="ru-RU" sz="2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условий </a:t>
            </a:r>
            <a:r>
              <a:rPr lang="ru-RU" alt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т.п. </a:t>
            </a:r>
            <a:endParaRPr lang="ru-RU" sz="25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813" y="2200756"/>
            <a:ext cx="3507734" cy="44227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956" y="2090977"/>
            <a:ext cx="6591302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3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981391" y="520844"/>
            <a:ext cx="837147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Планируя  тематику  «минуток»,  лучше  всего  исходить  из актуальности  темы  в  данный  конкретный  период  в  зависимости  от складывающейся  дорожной  обстановки,  времени  года,  погодных условий и т.п.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83" y="2111844"/>
            <a:ext cx="4400227" cy="46891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279" y="2220333"/>
            <a:ext cx="4552580" cy="458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37502" y="3144609"/>
            <a:ext cx="10601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СТАТИСТИКА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287666128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81391" y="520844"/>
            <a:ext cx="8371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провести «Минутку безопасности» в школе </a:t>
            </a:r>
            <a:endParaRPr lang="ru-RU" alt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altLang="ru-RU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07431" y="1601370"/>
            <a:ext cx="698456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«Минутку  безопасности»  имеет  возможность  провести  каждый  учитель, </a:t>
            </a:r>
          </a:p>
          <a:p>
            <a:pPr algn="ctr"/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чей урок приходится – независимо от предмета и темы – на конец учебного дня.  Ведь  одна  из  главных  целей,  ради  которой  проводится  это </a:t>
            </a:r>
          </a:p>
          <a:p>
            <a:pPr algn="ctr"/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ЕЖЕДНЕВНОЕ  экспресс-занятие  с  детьми,  -  настроить  их  перед  дорогой </a:t>
            </a:r>
          </a:p>
          <a:p>
            <a:pPr algn="ctr"/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домой на мысли о соблюдении мер личной безопасности на дороге.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52" y="1610572"/>
            <a:ext cx="4699779" cy="46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43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6168" y="4724098"/>
            <a:ext cx="1107353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ходе проведения «Минутки» следует пробудить интерес у детей, а для </a:t>
            </a:r>
            <a:r>
              <a:rPr lang="ru-RU" alt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этого</a:t>
            </a:r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прежде всего, необходимо определить проблему. </a:t>
            </a:r>
            <a:endParaRPr lang="ru-RU" altLang="ru-RU" sz="3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alt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 </a:t>
            </a:r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задача  –  добиться </a:t>
            </a:r>
            <a:r>
              <a:rPr lang="ru-RU" altLang="ru-RU" sz="3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ОСОЗНАННОСТИ  </a:t>
            </a:r>
            <a:r>
              <a:rPr lang="ru-RU" alt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поведения.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824" y="763273"/>
            <a:ext cx="6164913" cy="34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7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25505" y="1367016"/>
            <a:ext cx="7392691" cy="5170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ru-RU" alt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«Минутка» должна быть именно кратковременной. Ее длительность – не </a:t>
            </a:r>
          </a:p>
          <a:p>
            <a:pPr lvl="0" algn="ctr"/>
            <a:r>
              <a:rPr lang="ru-RU" alt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более  2-3  минут,  максимум  –  5  минут.  Учитель  задает  вопрос  (ставит </a:t>
            </a:r>
          </a:p>
          <a:p>
            <a:pPr lvl="0" algn="ctr"/>
            <a:r>
              <a:rPr lang="ru-RU" alt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проблему)  и,  выслушав  мнение  нескольких  учащихся,  обобщает  их  и  дает </a:t>
            </a:r>
          </a:p>
          <a:p>
            <a:pPr lvl="0" algn="ctr"/>
            <a:r>
              <a:rPr lang="ru-RU" alt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объяснение.  Очень  важно  создать  ситуации  столкновения  мнений,  спора, </a:t>
            </a:r>
          </a:p>
          <a:p>
            <a:pPr lvl="0" algn="ctr"/>
            <a:r>
              <a:rPr lang="ru-RU" alt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разнообразия  объяснений  одной  и  той  же  ситуации  детьми.  В  качестве </a:t>
            </a:r>
          </a:p>
          <a:p>
            <a:pPr lvl="0" algn="ctr"/>
            <a:r>
              <a:rPr lang="ru-RU" alt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последней  «порции»  информации,  полученной  за  день  в  стенах  школы, </a:t>
            </a:r>
          </a:p>
          <a:p>
            <a:pPr lvl="0" algn="ctr"/>
            <a:r>
              <a:rPr lang="ru-RU" alt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учащиеся получают полезные сведения по безопасности на дороге, поданные </a:t>
            </a:r>
          </a:p>
          <a:p>
            <a:pPr lvl="0" algn="ctr"/>
            <a:r>
              <a:rPr lang="ru-RU" alt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в интересной, занимательной форме. 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67" y="1754475"/>
            <a:ext cx="4742480" cy="35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61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640224" y="1874846"/>
            <a:ext cx="6178609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ru-RU" sz="2400" dirty="0"/>
              <a:t>В ряде случаев детям могут быть даны задания по наблюдению за обстановкой на дороге, связанные с вопросом, рассмотренным на «Минутке» (наблюдение за движением автомобилей, пешеходов, обстановкой на остановках маршрутного транспорта и т.п.). </a:t>
            </a:r>
            <a:endParaRPr lang="ru-RU" sz="2400" dirty="0" smtClean="0"/>
          </a:p>
          <a:p>
            <a:pPr lvl="0" algn="ctr"/>
            <a:endParaRPr lang="ru-RU" sz="2400" dirty="0"/>
          </a:p>
          <a:p>
            <a:pPr lvl="0" algn="ctr"/>
            <a:r>
              <a:rPr lang="ru-RU" sz="2400" dirty="0" smtClean="0"/>
              <a:t>Например</a:t>
            </a:r>
            <a:r>
              <a:rPr lang="ru-RU" sz="2400" dirty="0"/>
              <a:t>, обратить внимание по пути домой на различные объекты, мешающие обзору дороги.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24" y="2481661"/>
            <a:ext cx="5229076" cy="294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563312" y="1845868"/>
            <a:ext cx="6178609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 algn="ctr"/>
            <a:r>
              <a:rPr lang="ru-RU" sz="2400" b="1" dirty="0">
                <a:solidFill>
                  <a:srgbClr val="FF0000"/>
                </a:solidFill>
              </a:rPr>
              <a:t>Опыт проведения бесед - «минуток» показывает, </a:t>
            </a:r>
            <a:r>
              <a:rPr lang="ru-RU" sz="2400" dirty="0"/>
              <a:t>что они меняют отношение детей к безопасности на дороге, способствуют выработке у них критического отношения к поступкам сверстников и взрослых, нарушающих Правила дорожного движения, благодаря чему </a:t>
            </a:r>
            <a:r>
              <a:rPr lang="ru-RU" sz="2400" b="1" dirty="0">
                <a:solidFill>
                  <a:srgbClr val="FF0000"/>
                </a:solidFill>
              </a:rPr>
              <a:t>у детей появляется «иммунитет» к нарушениям ПДД и подражанию нарушителям</a:t>
            </a:r>
            <a:r>
              <a:rPr lang="ru-RU" sz="2400" dirty="0" smtClean="0"/>
              <a:t>.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8" y="2052903"/>
            <a:ext cx="4482701" cy="336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8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85993" y="3155079"/>
            <a:ext cx="6420015" cy="5478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002060"/>
                </a:solidFill>
                <a:latin typeface="Segoe Print" panose="020006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ru-RU" sz="7200" dirty="0"/>
              <a:t>СПАСИБО!</a:t>
            </a:r>
          </a:p>
        </p:txBody>
      </p:sp>
    </p:spTree>
    <p:extLst>
      <p:ext uri="{BB962C8B-B14F-4D97-AF65-F5344CB8AC3E}">
        <p14:creationId xmlns:p14="http://schemas.microsoft.com/office/powerpoint/2010/main" val="34161177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35407" y="2074160"/>
            <a:ext cx="106017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 месяцев 2022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года на территории </a:t>
            </a:r>
            <a:endParaRPr lang="ru-RU" sz="3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Свердловской области зарегистрировано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272 (-11%) ДТП с участием детей, в результате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305 (-4%) несовершеннолетних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получили травмы различной степени тяжести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12 погибли (-43%)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18018687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727068819"/>
              </p:ext>
            </p:extLst>
          </p:nvPr>
        </p:nvGraphicFramePr>
        <p:xfrm>
          <a:off x="2619349" y="1408669"/>
          <a:ext cx="7282532" cy="46214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03687" y="497313"/>
            <a:ext cx="4830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ДТП с участием детей за 10 месяцев 2022 года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24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3723760" y="730271"/>
            <a:ext cx="4654378" cy="35340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827093" y="4621427"/>
            <a:ext cx="8497139" cy="16805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74767" y="4769188"/>
            <a:ext cx="1060179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Дети стали участниками каждого </a:t>
            </a:r>
            <a:r>
              <a:rPr lang="ru-RU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ДТП </a:t>
            </a:r>
          </a:p>
          <a:p>
            <a:pPr algn="ctr"/>
            <a:r>
              <a:rPr lang="ru-RU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 пострадавшими в регионе</a:t>
            </a:r>
            <a:endParaRPr lang="ru-RU" sz="36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924" y="918519"/>
            <a:ext cx="4210050" cy="315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22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0" y="335468"/>
            <a:ext cx="1514859" cy="12435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306714811"/>
              </p:ext>
            </p:extLst>
          </p:nvPr>
        </p:nvGraphicFramePr>
        <p:xfrm>
          <a:off x="1756540" y="1213522"/>
          <a:ext cx="9150346" cy="47476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98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3853613096"/>
              </p:ext>
            </p:extLst>
          </p:nvPr>
        </p:nvGraphicFramePr>
        <p:xfrm>
          <a:off x="1462218" y="335468"/>
          <a:ext cx="10024945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214320" y="5868950"/>
            <a:ext cx="9861564" cy="7365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Гибель ребенка на проезжей части дороги – результат ошибки взрослого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632306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33929" y="2368627"/>
            <a:ext cx="1060179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участием детей-пешеходов с начала года зарегистрировано 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106 (-24%) ДТП, в результате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которых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110 (-20%) несовершеннолетних </a:t>
            </a:r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получили 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травмы</a:t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2 погибли (-66,7%) 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329510262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09701" y="2032490"/>
            <a:ext cx="918128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Основные нарушения ПДД, </a:t>
            </a:r>
          </a:p>
          <a:p>
            <a:pPr marL="0" marR="0" lvl="0" indent="4572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допущенные </a:t>
            </a:r>
            <a:r>
              <a:rPr kumimoji="0" lang="ru-RU" altLang="ru-RU" sz="28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pitchFamily="34" charset="0"/>
              </a:rPr>
              <a:t>ДЕТЬМИ: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85380" y="2983306"/>
            <a:ext cx="10612941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indent="0"/>
            <a:r>
              <a:rPr lang="ru-RU" altLang="ru-RU" sz="2400" b="1" dirty="0">
                <a:ea typeface="Times New Roman" pitchFamily="18" charset="0"/>
              </a:rPr>
              <a:t>Переход проезжей части в неустановленном месте, в запрещенном </a:t>
            </a:r>
            <a:r>
              <a:rPr lang="ru-RU" altLang="ru-RU" sz="2400" b="1" dirty="0" smtClean="0">
                <a:ea typeface="Times New Roman" pitchFamily="18" charset="0"/>
              </a:rPr>
              <a:t>месте - </a:t>
            </a:r>
            <a:r>
              <a:rPr lang="ru-RU" altLang="ru-RU" sz="2400" b="1" dirty="0">
                <a:solidFill>
                  <a:srgbClr val="FF0000"/>
                </a:solidFill>
                <a:ea typeface="Times New Roman" pitchFamily="18" charset="0"/>
              </a:rPr>
              <a:t>22 ДТП</a:t>
            </a:r>
          </a:p>
          <a:p>
            <a:pPr indent="0"/>
            <a:r>
              <a:rPr lang="ru-RU" altLang="ru-RU" sz="2400" b="1" dirty="0">
                <a:ea typeface="Times New Roman" pitchFamily="18" charset="0"/>
              </a:rPr>
              <a:t>Неожиданный выход из-за стоящего транспортного средства, сооружений, </a:t>
            </a:r>
            <a:r>
              <a:rPr lang="ru-RU" altLang="ru-RU" sz="2400" b="1" dirty="0" smtClean="0">
                <a:ea typeface="Times New Roman" pitchFamily="18" charset="0"/>
              </a:rPr>
              <a:t>деревьев - </a:t>
            </a:r>
            <a:r>
              <a:rPr lang="ru-RU" altLang="ru-RU" sz="2400" b="1" dirty="0" smtClean="0">
                <a:solidFill>
                  <a:srgbClr val="FF0000"/>
                </a:solidFill>
                <a:ea typeface="Times New Roman" pitchFamily="18" charset="0"/>
              </a:rPr>
              <a:t>19 </a:t>
            </a:r>
            <a:r>
              <a:rPr lang="ru-RU" altLang="ru-RU" sz="2400" b="1" dirty="0">
                <a:solidFill>
                  <a:srgbClr val="FF0000"/>
                </a:solidFill>
                <a:ea typeface="Times New Roman" pitchFamily="18" charset="0"/>
              </a:rPr>
              <a:t>ДТП</a:t>
            </a:r>
          </a:p>
          <a:p>
            <a:pPr indent="0"/>
            <a:r>
              <a:rPr lang="ru-RU" altLang="ru-RU" sz="2400" b="1" dirty="0">
                <a:ea typeface="Times New Roman" pitchFamily="18" charset="0"/>
              </a:rPr>
              <a:t>Выезд на пешеходный переход, не спешиваясь с велосипеда, </a:t>
            </a:r>
            <a:r>
              <a:rPr lang="ru-RU" altLang="ru-RU" sz="2400" b="1" dirty="0" smtClean="0">
                <a:ea typeface="Times New Roman" pitchFamily="18" charset="0"/>
              </a:rPr>
              <a:t>самоката - </a:t>
            </a:r>
            <a:r>
              <a:rPr lang="ru-RU" altLang="ru-RU" sz="2400" b="1" dirty="0" smtClean="0">
                <a:solidFill>
                  <a:srgbClr val="FF0000"/>
                </a:solidFill>
                <a:ea typeface="Times New Roman" pitchFamily="18" charset="0"/>
              </a:rPr>
              <a:t>15 </a:t>
            </a:r>
            <a:r>
              <a:rPr lang="ru-RU" altLang="ru-RU" sz="2400" b="1" dirty="0">
                <a:solidFill>
                  <a:srgbClr val="FF0000"/>
                </a:solidFill>
                <a:ea typeface="Times New Roman" pitchFamily="18" charset="0"/>
              </a:rPr>
              <a:t>ДТП</a:t>
            </a:r>
          </a:p>
          <a:p>
            <a:pPr indent="0"/>
            <a:r>
              <a:rPr lang="ru-RU" altLang="ru-RU" sz="2400" b="1" dirty="0" smtClean="0">
                <a:ea typeface="Times New Roman" pitchFamily="18" charset="0"/>
              </a:rPr>
              <a:t>Переход дороги на красный сигнал - </a:t>
            </a:r>
            <a:r>
              <a:rPr lang="ru-RU" altLang="ru-RU" sz="2400" b="1" dirty="0" smtClean="0">
                <a:solidFill>
                  <a:srgbClr val="FF0000"/>
                </a:solidFill>
                <a:ea typeface="Times New Roman" pitchFamily="18" charset="0"/>
              </a:rPr>
              <a:t>13 ДТП</a:t>
            </a:r>
          </a:p>
          <a:p>
            <a:pPr indent="0"/>
            <a:r>
              <a:rPr lang="ru-RU" altLang="ru-RU" sz="2400" b="1" baseline="0" dirty="0" smtClean="0">
                <a:ea typeface="Times New Roman" pitchFamily="18" charset="0"/>
              </a:rPr>
              <a:t>Управление транспортным средством лицом, не имеющим права управления - </a:t>
            </a:r>
            <a:r>
              <a:rPr lang="ru-RU" altLang="ru-RU" sz="2400" b="1" baseline="0" dirty="0" smtClean="0">
                <a:solidFill>
                  <a:srgbClr val="FF0000"/>
                </a:solidFill>
                <a:ea typeface="Times New Roman" pitchFamily="18" charset="0"/>
              </a:rPr>
              <a:t>9 ДТП</a:t>
            </a:r>
          </a:p>
          <a:p>
            <a:pPr indent="0"/>
            <a:r>
              <a:rPr lang="ru-RU" altLang="ru-RU" sz="2400" b="1" dirty="0" smtClean="0">
                <a:ea typeface="Times New Roman" pitchFamily="18" charset="0"/>
              </a:rPr>
              <a:t>Несоблюдение очередности проезда велосипедистом - </a:t>
            </a:r>
            <a:r>
              <a:rPr lang="ru-RU" altLang="ru-RU" sz="2400" b="1" dirty="0" smtClean="0">
                <a:solidFill>
                  <a:srgbClr val="FF0000"/>
                </a:solidFill>
                <a:ea typeface="Times New Roman" pitchFamily="18" charset="0"/>
              </a:rPr>
              <a:t>10 ДТП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ea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32" y="335468"/>
            <a:ext cx="1514859" cy="12435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391328" y="107015"/>
            <a:ext cx="303111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Свердловская область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50" y="257978"/>
            <a:ext cx="2220088" cy="1839795"/>
          </a:xfrm>
          <a:prstGeom prst="rect">
            <a:avLst/>
          </a:prstGeom>
        </p:spPr>
      </p:pic>
      <p:sp>
        <p:nvSpPr>
          <p:cNvPr id="2" name="Равнобедренный треугольник 1"/>
          <p:cNvSpPr/>
          <p:nvPr/>
        </p:nvSpPr>
        <p:spPr>
          <a:xfrm rot="5400000">
            <a:off x="683185" y="3091382"/>
            <a:ext cx="310434" cy="2939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/>
          <p:cNvSpPr/>
          <p:nvPr/>
        </p:nvSpPr>
        <p:spPr>
          <a:xfrm rot="5400000">
            <a:off x="683184" y="3827937"/>
            <a:ext cx="310434" cy="2939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авнобедренный треугольник 9"/>
          <p:cNvSpPr/>
          <p:nvPr/>
        </p:nvSpPr>
        <p:spPr>
          <a:xfrm rot="5400000">
            <a:off x="689565" y="4565712"/>
            <a:ext cx="310434" cy="2939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авнобедренный треугольник 10"/>
          <p:cNvSpPr/>
          <p:nvPr/>
        </p:nvSpPr>
        <p:spPr>
          <a:xfrm rot="5400000">
            <a:off x="689565" y="5321101"/>
            <a:ext cx="310434" cy="2939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авнобедренный треугольник 11"/>
          <p:cNvSpPr/>
          <p:nvPr/>
        </p:nvSpPr>
        <p:spPr>
          <a:xfrm rot="5400000">
            <a:off x="691056" y="5662532"/>
            <a:ext cx="310434" cy="2939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Равнобедренный треугольник 12"/>
          <p:cNvSpPr/>
          <p:nvPr/>
        </p:nvSpPr>
        <p:spPr>
          <a:xfrm rot="5400000">
            <a:off x="689565" y="6395511"/>
            <a:ext cx="310434" cy="2939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49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16713</TotalTime>
  <Words>816</Words>
  <Application>Microsoft Office PowerPoint</Application>
  <PresentationFormat>Широкоэкранный</PresentationFormat>
  <Paragraphs>86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Arial</vt:lpstr>
      <vt:lpstr>Calibri</vt:lpstr>
      <vt:lpstr>Calibri Light</vt:lpstr>
      <vt:lpstr>Segoe Print</vt:lpstr>
      <vt:lpstr>Times New Roman</vt:lpstr>
      <vt:lpstr>1_Тема Office</vt:lpstr>
      <vt:lpstr>Организация по проведению «минуток безопасности» в образовательных организациях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«Минутка безопасности» призвана показать ребенку, что на дороге не все  так  просто  и  очевидно,  как  ему  кажется  в  силу  его  возраста.  Короткая информация настраивает ребенка на внимательное наблюдение за дорогой.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Идеи активностей в БТЛ каналах  в рамках кампании  «Сложности перехода»</dc:title>
  <dc:creator>Valentina Kulbitskay</dc:creator>
  <cp:lastModifiedBy>Пользователь</cp:lastModifiedBy>
  <cp:revision>247</cp:revision>
  <dcterms:created xsi:type="dcterms:W3CDTF">2016-09-23T06:53:26Z</dcterms:created>
  <dcterms:modified xsi:type="dcterms:W3CDTF">2022-11-16T06:58:26Z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625848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D6.1.2</vt:lpwstr>
  </property>
</Properties>
</file>